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83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308" r:id="rId17"/>
    <p:sldId id="272" r:id="rId18"/>
    <p:sldId id="273" r:id="rId19"/>
    <p:sldId id="284" r:id="rId20"/>
    <p:sldId id="285" r:id="rId21"/>
    <p:sldId id="287" r:id="rId22"/>
    <p:sldId id="288" r:id="rId23"/>
    <p:sldId id="289" r:id="rId24"/>
    <p:sldId id="298" r:id="rId25"/>
    <p:sldId id="286" r:id="rId26"/>
    <p:sldId id="290" r:id="rId27"/>
    <p:sldId id="291" r:id="rId28"/>
    <p:sldId id="292" r:id="rId29"/>
    <p:sldId id="274" r:id="rId30"/>
    <p:sldId id="293" r:id="rId31"/>
    <p:sldId id="296" r:id="rId32"/>
    <p:sldId id="294" r:id="rId33"/>
    <p:sldId id="295" r:id="rId34"/>
    <p:sldId id="297" r:id="rId35"/>
    <p:sldId id="275" r:id="rId36"/>
    <p:sldId id="303" r:id="rId37"/>
    <p:sldId id="304" r:id="rId38"/>
    <p:sldId id="305" r:id="rId39"/>
    <p:sldId id="306" r:id="rId40"/>
    <p:sldId id="280" r:id="rId41"/>
    <p:sldId id="307" r:id="rId42"/>
    <p:sldId id="28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710F2E9-D5E9-4D91-B86E-42D8D159124F}">
          <p14:sldIdLst>
            <p14:sldId id="256"/>
            <p14:sldId id="257"/>
            <p14:sldId id="258"/>
            <p14:sldId id="283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308"/>
            <p14:sldId id="272"/>
            <p14:sldId id="273"/>
            <p14:sldId id="284"/>
            <p14:sldId id="285"/>
            <p14:sldId id="287"/>
            <p14:sldId id="288"/>
            <p14:sldId id="289"/>
            <p14:sldId id="298"/>
            <p14:sldId id="286"/>
            <p14:sldId id="290"/>
            <p14:sldId id="291"/>
            <p14:sldId id="292"/>
            <p14:sldId id="274"/>
            <p14:sldId id="293"/>
            <p14:sldId id="296"/>
            <p14:sldId id="294"/>
            <p14:sldId id="295"/>
            <p14:sldId id="297"/>
            <p14:sldId id="275"/>
            <p14:sldId id="303"/>
            <p14:sldId id="304"/>
            <p14:sldId id="305"/>
            <p14:sldId id="306"/>
            <p14:sldId id="280"/>
            <p14:sldId id="307"/>
            <p14:sldId id="282"/>
          </p14:sldIdLst>
        </p14:section>
        <p14:section name="无标题节" id="{461C72CE-FA4D-41E7-AE82-0B24AFD7272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88" d="100"/>
          <a:sy n="88" d="100"/>
        </p:scale>
        <p:origin x="52" y="-3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09EDBA-4109-4C75-BF88-837D971B3857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57664C-02E7-4585-9DCD-C34D173D73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441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6139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hyperlink" Target="http://www.xbiqugu.net/13/13959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44" y="0"/>
            <a:ext cx="12192000" cy="6858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2058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</a:path>
            </a:pathLst>
          </a:custGeom>
          <a:solidFill>
            <a:schemeClr val="lt1">
              <a:alpha val="90000"/>
            </a:schemeClr>
          </a:solidFill>
          <a:ln/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AutoShape 4"/>
          <p:cNvSpPr/>
          <p:nvPr/>
        </p:nvSpPr>
        <p:spPr>
          <a:xfrm>
            <a:off x="4340974" y="3721608"/>
            <a:ext cx="232007" cy="232007"/>
          </a:xfrm>
          <a:prstGeom prst="ellipse">
            <a:avLst/>
          </a:prstGeom>
          <a:solidFill>
            <a:schemeClr val="accent2">
              <a:alpha val="100000"/>
            </a:schemeClr>
          </a:solidFill>
          <a:ln/>
        </p:spPr>
      </p:sp>
      <p:sp>
        <p:nvSpPr>
          <p:cNvPr id="5" name="AutoShape 5"/>
          <p:cNvSpPr/>
          <p:nvPr/>
        </p:nvSpPr>
        <p:spPr>
          <a:xfrm>
            <a:off x="4679110" y="3729894"/>
            <a:ext cx="215435" cy="215435"/>
          </a:xfrm>
          <a:prstGeom prst="ellipse">
            <a:avLst/>
          </a:prstGeom>
          <a:solidFill>
            <a:schemeClr val="accent2">
              <a:alpha val="80000"/>
            </a:schemeClr>
          </a:solidFill>
          <a:ln/>
        </p:spPr>
      </p:sp>
      <p:sp>
        <p:nvSpPr>
          <p:cNvPr id="6" name="AutoShape 6"/>
          <p:cNvSpPr/>
          <p:nvPr/>
        </p:nvSpPr>
        <p:spPr>
          <a:xfrm>
            <a:off x="5000673" y="3738180"/>
            <a:ext cx="198863" cy="198863"/>
          </a:xfrm>
          <a:prstGeom prst="ellipse">
            <a:avLst/>
          </a:prstGeom>
          <a:solidFill>
            <a:schemeClr val="accent2">
              <a:alpha val="60000"/>
            </a:schemeClr>
          </a:solidFill>
          <a:ln/>
        </p:spPr>
      </p:sp>
      <p:sp>
        <p:nvSpPr>
          <p:cNvPr id="7" name="AutoShape 7"/>
          <p:cNvSpPr/>
          <p:nvPr/>
        </p:nvSpPr>
        <p:spPr>
          <a:xfrm>
            <a:off x="5293221" y="3746466"/>
            <a:ext cx="182291" cy="182291"/>
          </a:xfrm>
          <a:prstGeom prst="ellipse">
            <a:avLst/>
          </a:prstGeom>
          <a:solidFill>
            <a:schemeClr val="accent2">
              <a:alpha val="40000"/>
            </a:schemeClr>
          </a:solidFill>
          <a:ln/>
        </p:spPr>
      </p:sp>
      <p:sp>
        <p:nvSpPr>
          <p:cNvPr id="8" name="AutoShape 8"/>
          <p:cNvSpPr/>
          <p:nvPr/>
        </p:nvSpPr>
        <p:spPr>
          <a:xfrm>
            <a:off x="5581641" y="3754752"/>
            <a:ext cx="165719" cy="165719"/>
          </a:xfrm>
          <a:prstGeom prst="ellipse">
            <a:avLst/>
          </a:prstGeom>
          <a:solidFill>
            <a:schemeClr val="accent2">
              <a:alpha val="20000"/>
            </a:schemeClr>
          </a:solidFill>
          <a:ln/>
        </p:spPr>
      </p:sp>
      <p:sp>
        <p:nvSpPr>
          <p:cNvPr id="9" name="TextBox 9"/>
          <p:cNvSpPr txBox="1"/>
          <p:nvPr/>
        </p:nvSpPr>
        <p:spPr>
          <a:xfrm>
            <a:off x="1828800" y="1191768"/>
            <a:ext cx="8101331" cy="2080378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5175" b="1" dirty="0" err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基于安卓开发的阅读App</a:t>
            </a:r>
            <a:endParaRPr lang="en-US" sz="5175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>
              <a:lnSpc>
                <a:spcPct val="120000"/>
              </a:lnSpc>
            </a:pPr>
            <a:endParaRPr lang="en-US" sz="5175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1355726" y="3832004"/>
            <a:ext cx="3032483" cy="24384"/>
          </a:xfrm>
          <a:prstGeom prst="rect">
            <a:avLst/>
          </a:prstGeom>
          <a:solidFill>
            <a:schemeClr val="accent2">
              <a:alpha val="100000"/>
            </a:schemeClr>
          </a:solidFill>
          <a:ln/>
        </p:spPr>
      </p:sp>
      <p:sp>
        <p:nvSpPr>
          <p:cNvPr id="11" name="Freeform 11"/>
          <p:cNvSpPr/>
          <p:nvPr/>
        </p:nvSpPr>
        <p:spPr>
          <a:xfrm>
            <a:off x="365760" y="6033893"/>
            <a:ext cx="282396" cy="332231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762000" y="0"/>
                </a:moveTo>
                <a:lnTo>
                  <a:pt x="1905000" y="0"/>
                </a:lnTo>
                <a:lnTo>
                  <a:pt x="1143000" y="952500"/>
                </a:lnTo>
                <a:lnTo>
                  <a:pt x="1905000" y="1905000"/>
                </a:lnTo>
                <a:lnTo>
                  <a:pt x="762000" y="1905000"/>
                </a:lnTo>
                <a:lnTo>
                  <a:pt x="0" y="952500"/>
                </a:lnTo>
                <a:lnTo>
                  <a:pt x="762000" y="0"/>
                </a:lnTo>
              </a:path>
            </a:pathLst>
          </a:custGeom>
          <a:solidFill>
            <a:schemeClr val="accent2">
              <a:alpha val="100000"/>
            </a:schemeClr>
          </a:solidFill>
          <a:ln/>
        </p:spPr>
      </p:sp>
      <p:sp>
        <p:nvSpPr>
          <p:cNvPr id="12" name="Freeform 12"/>
          <p:cNvSpPr/>
          <p:nvPr/>
        </p:nvSpPr>
        <p:spPr>
          <a:xfrm>
            <a:off x="636693" y="6033893"/>
            <a:ext cx="282396" cy="332231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762000" y="0"/>
                </a:moveTo>
                <a:lnTo>
                  <a:pt x="1905000" y="0"/>
                </a:lnTo>
                <a:lnTo>
                  <a:pt x="1143000" y="952500"/>
                </a:lnTo>
                <a:lnTo>
                  <a:pt x="1905000" y="1905000"/>
                </a:lnTo>
                <a:lnTo>
                  <a:pt x="762000" y="1905000"/>
                </a:lnTo>
                <a:lnTo>
                  <a:pt x="0" y="952500"/>
                </a:lnTo>
                <a:lnTo>
                  <a:pt x="762000" y="0"/>
                </a:lnTo>
              </a:path>
            </a:pathLst>
          </a:custGeom>
          <a:solidFill>
            <a:schemeClr val="accent2">
              <a:alpha val="80000"/>
            </a:schemeClr>
          </a:solidFill>
          <a:ln/>
        </p:spPr>
      </p:sp>
      <p:sp>
        <p:nvSpPr>
          <p:cNvPr id="13" name="Freeform 13"/>
          <p:cNvSpPr/>
          <p:nvPr/>
        </p:nvSpPr>
        <p:spPr>
          <a:xfrm>
            <a:off x="919090" y="6033893"/>
            <a:ext cx="282396" cy="332231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762000" y="0"/>
                </a:moveTo>
                <a:lnTo>
                  <a:pt x="1905000" y="0"/>
                </a:lnTo>
                <a:lnTo>
                  <a:pt x="1143000" y="952500"/>
                </a:lnTo>
                <a:lnTo>
                  <a:pt x="1905000" y="1905000"/>
                </a:lnTo>
                <a:lnTo>
                  <a:pt x="762000" y="1905000"/>
                </a:lnTo>
                <a:lnTo>
                  <a:pt x="0" y="952500"/>
                </a:lnTo>
                <a:lnTo>
                  <a:pt x="762000" y="0"/>
                </a:lnTo>
              </a:path>
            </a:pathLst>
          </a:custGeom>
          <a:solidFill>
            <a:schemeClr val="accent2">
              <a:alpha val="51000"/>
            </a:schemeClr>
          </a:solidFill>
          <a:ln/>
        </p:spPr>
      </p:sp>
      <p:sp>
        <p:nvSpPr>
          <p:cNvPr id="14" name="TextBox 14"/>
          <p:cNvSpPr txBox="1"/>
          <p:nvPr/>
        </p:nvSpPr>
        <p:spPr>
          <a:xfrm>
            <a:off x="1233806" y="4402664"/>
            <a:ext cx="7962900" cy="592342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zh-CN" altLang="en-US" sz="2000" b="1" dirty="0">
                <a:solidFill>
                  <a:schemeClr val="accent1">
                    <a:alpha val="100000"/>
                  </a:schemeClr>
                </a:solidFill>
                <a:latin typeface="+mn-ea"/>
                <a:cs typeface="Microsoft Yahei"/>
              </a:rPr>
              <a:t>主讲人：王玉川</a:t>
            </a:r>
            <a:endParaRPr lang="en-US" sz="2000" b="1" dirty="0">
              <a:solidFill>
                <a:schemeClr val="accent1">
                  <a:alpha val="100000"/>
                </a:schemeClr>
              </a:solidFill>
              <a:latin typeface="+mn-ea"/>
              <a:cs typeface="Microsoft Yahei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33806" y="5011290"/>
            <a:ext cx="7315200" cy="592342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endParaRPr lang="en-US" sz="2025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6" name="AutoShape 16"/>
          <p:cNvSpPr/>
          <p:nvPr/>
        </p:nvSpPr>
        <p:spPr>
          <a:xfrm>
            <a:off x="9137413" y="4300567"/>
            <a:ext cx="4507652" cy="4507652"/>
          </a:xfrm>
          <a:prstGeom prst="ellipse">
            <a:avLst/>
          </a:prstGeom>
          <a:solidFill>
            <a:schemeClr val="accent2">
              <a:alpha val="13000"/>
            </a:schemeClr>
          </a:solidFill>
          <a:ln/>
        </p:spPr>
      </p:sp>
      <p:grpSp>
        <p:nvGrpSpPr>
          <p:cNvPr id="17" name="Group 17"/>
          <p:cNvGrpSpPr/>
          <p:nvPr/>
        </p:nvGrpSpPr>
        <p:grpSpPr>
          <a:xfrm>
            <a:off x="454963" y="331168"/>
            <a:ext cx="515576" cy="439821"/>
            <a:chOff x="454963" y="331168"/>
            <a:chExt cx="515576" cy="439821"/>
          </a:xfrm>
        </p:grpSpPr>
        <p:sp>
          <p:nvSpPr>
            <p:cNvPr id="18" name="AutoShape 18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9" name="AutoShape 19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0" name="AutoShape 20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1" name="AutoShape 21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2" name="AutoShape 22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3" name="AutoShape 23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4" name="AutoShape 24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5" name="AutoShape 25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6" name="AutoShape 26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7" name="AutoShape 27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8" name="AutoShape 28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9" name="AutoShape 29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30" name="AutoShape 30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31" name="AutoShape 31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2" name="AutoShape 32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3" name="AutoShape 33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34" name="AutoShape 34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35" name="AutoShape 35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36" name="AutoShape 36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7" name="AutoShape 37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BFAA096D-79EA-0EED-40FA-612750320F3D}"/>
              </a:ext>
            </a:extLst>
          </p:cNvPr>
          <p:cNvSpPr txBox="1"/>
          <p:nvPr/>
        </p:nvSpPr>
        <p:spPr>
          <a:xfrm>
            <a:off x="3593466" y="2907893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小组成员：王玉川  李涛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2E37F43-CCDF-5190-1AD0-66ECD3F99C12}"/>
              </a:ext>
            </a:extLst>
          </p:cNvPr>
          <p:cNvSpPr txBox="1"/>
          <p:nvPr/>
        </p:nvSpPr>
        <p:spPr>
          <a:xfrm>
            <a:off x="4593085" y="4946259"/>
            <a:ext cx="3076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指导教师：曾智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44" y="0"/>
            <a:ext cx="12192000" cy="6858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40369" y="-18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</a:path>
            </a:pathLst>
          </a:custGeom>
          <a:solidFill>
            <a:schemeClr val="lt1">
              <a:alpha val="90000"/>
            </a:schemeClr>
          </a:solidFill>
          <a:ln/>
        </p:spPr>
      </p:sp>
      <p:sp>
        <p:nvSpPr>
          <p:cNvPr id="4" name="TextBox 4"/>
          <p:cNvSpPr txBox="1"/>
          <p:nvPr/>
        </p:nvSpPr>
        <p:spPr>
          <a:xfrm>
            <a:off x="3505201" y="487438"/>
            <a:ext cx="5562599" cy="568409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 err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RadioGroup与BookStoreFragment</a:t>
            </a: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574694" y="1280952"/>
            <a:ext cx="7626706" cy="3519647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b="1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采用当前</a:t>
            </a:r>
            <a:r>
              <a:rPr lang="zh-CN" altLang="en-US" b="1" dirty="0">
                <a:solidFill>
                  <a:srgbClr val="00B050"/>
                </a:solidFill>
                <a:latin typeface="Microsoft Yahei"/>
                <a:ea typeface="Microsoft Yahei"/>
                <a:cs typeface="Microsoft Yahei"/>
              </a:rPr>
              <a:t>主流</a:t>
            </a:r>
            <a:r>
              <a:rPr lang="en-US" altLang="zh-CN" b="1" dirty="0">
                <a:solidFill>
                  <a:srgbClr val="00B050"/>
                </a:solidFill>
                <a:latin typeface="Microsoft Yahei"/>
                <a:ea typeface="Microsoft Yahei"/>
                <a:cs typeface="Microsoft Yahei"/>
              </a:rPr>
              <a:t>APP</a:t>
            </a:r>
            <a:r>
              <a:rPr lang="zh-CN" altLang="en-US" b="1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的做法， 采用其中的</a:t>
            </a:r>
            <a:r>
              <a:rPr lang="en-US" altLang="zh-CN" b="1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RadioButton</a:t>
            </a:r>
            <a:r>
              <a:rPr lang="en-US" altLang="zh-CN" b="1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lang="zh-CN" altLang="en-US" b="1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和</a:t>
            </a:r>
            <a:r>
              <a:rPr lang="en-US" altLang="zh-CN" b="1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ViewPager2</a:t>
            </a:r>
            <a:r>
              <a:rPr lang="zh-CN" altLang="en-US" b="1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lang="en-US" altLang="zh-CN" b="1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lang="zh-CN" altLang="en-US" b="1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实现导航栏与内容列表双向联动：</a:t>
            </a:r>
            <a:endParaRPr lang="en-US" altLang="zh-CN" b="1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>
              <a:lnSpc>
                <a:spcPct val="140000"/>
              </a:lnSpc>
            </a:pPr>
            <a:endParaRPr lang="en-US" altLang="zh-CN" b="1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>
              <a:lnSpc>
                <a:spcPct val="140000"/>
              </a:lnSpc>
            </a:pPr>
            <a:r>
              <a:rPr lang="en-US" altLang="zh-CN" b="1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1:</a:t>
            </a:r>
            <a:r>
              <a:rPr lang="zh-CN" altLang="en-US" b="1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导航栏由</a:t>
            </a:r>
            <a:r>
              <a:rPr lang="en-US" altLang="zh-CN" b="1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HorizontalScrollView</a:t>
            </a:r>
            <a:r>
              <a:rPr lang="zh-CN" altLang="en-US" b="1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包裹，实现导航栏可横向滑动。</a:t>
            </a:r>
            <a:endParaRPr lang="en-US" altLang="zh-CN" b="1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>
              <a:lnSpc>
                <a:spcPct val="140000"/>
              </a:lnSpc>
            </a:pPr>
            <a:endParaRPr lang="en-US" altLang="zh-CN" b="1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>
              <a:lnSpc>
                <a:spcPct val="140000"/>
              </a:lnSpc>
            </a:pPr>
            <a:endParaRPr lang="en-US" altLang="zh-CN" b="1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>
              <a:lnSpc>
                <a:spcPct val="140000"/>
              </a:lnSpc>
            </a:pPr>
            <a:r>
              <a:rPr lang="en-US" altLang="zh-CN" b="1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2:</a:t>
            </a:r>
            <a:r>
              <a:rPr lang="zh-CN" altLang="en-US" b="1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用户通过滑动</a:t>
            </a:r>
            <a:r>
              <a:rPr lang="en-US" altLang="zh-CN" b="1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viewpager2</a:t>
            </a:r>
            <a:r>
              <a:rPr lang="zh-CN" altLang="en-US" b="1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里的</a:t>
            </a:r>
            <a:r>
              <a:rPr lang="en-US" altLang="zh-CN" b="1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fragment</a:t>
            </a:r>
            <a:r>
              <a:rPr lang="zh-CN" altLang="en-US" b="1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（</a:t>
            </a:r>
            <a:r>
              <a:rPr lang="en-US" altLang="zh-CN" b="1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Bs-Tab</a:t>
            </a:r>
            <a:r>
              <a:rPr lang="zh-CN" altLang="en-US" b="1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）时，对应</a:t>
            </a:r>
            <a:r>
              <a:rPr lang="en-US" altLang="zh-CN" b="1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Radiobutton</a:t>
            </a:r>
            <a:r>
              <a:rPr lang="zh-CN" altLang="en-US" b="1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会被选中，反之，点击对应的</a:t>
            </a:r>
            <a:r>
              <a:rPr lang="en-US" altLang="zh-CN" b="1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button</a:t>
            </a:r>
            <a:r>
              <a:rPr lang="zh-CN" altLang="en-US" b="1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，会切换到对应的</a:t>
            </a:r>
            <a:r>
              <a:rPr lang="en-US" altLang="zh-CN" b="1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fragment</a:t>
            </a:r>
            <a:r>
              <a:rPr lang="zh-CN" altLang="en-US" b="1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视图。</a:t>
            </a:r>
            <a:endParaRPr lang="en-US" altLang="zh-CN" b="1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>
              <a:lnSpc>
                <a:spcPct val="140000"/>
              </a:lnSpc>
            </a:pPr>
            <a:endParaRPr lang="en-US" altLang="zh-CN" b="1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>
              <a:lnSpc>
                <a:spcPct val="140000"/>
              </a:lnSpc>
            </a:pPr>
            <a:r>
              <a:rPr lang="zh-CN" altLang="en-US" b="1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即导航栏中的按钮始终保持与页面内容同步。</a:t>
            </a:r>
            <a:endParaRPr lang="en-US" altLang="zh-CN" b="1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>
              <a:lnSpc>
                <a:spcPct val="140000"/>
              </a:lnSpc>
            </a:pPr>
            <a:endParaRPr lang="en-US" sz="15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>
              <a:lnSpc>
                <a:spcPct val="140000"/>
              </a:lnSpc>
            </a:pPr>
            <a:endParaRPr lang="en-US" sz="15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>
              <a:lnSpc>
                <a:spcPct val="140000"/>
              </a:lnSpc>
            </a:pPr>
            <a:endParaRPr lang="en-US" sz="15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>
              <a:lnSpc>
                <a:spcPct val="140000"/>
              </a:lnSpc>
            </a:pPr>
            <a:endParaRPr lang="en-US" sz="15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>
              <a:lnSpc>
                <a:spcPct val="140000"/>
              </a:lnSpc>
            </a:pPr>
            <a:endParaRPr lang="en-US" sz="15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486400" y="3943665"/>
            <a:ext cx="3503428" cy="62798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419600" y="4571667"/>
            <a:ext cx="5378090" cy="1600531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endParaRPr lang="en-US" sz="15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76462" y="-18"/>
            <a:ext cx="11358338" cy="939472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 dirty="0" err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书城功能</a:t>
            </a:r>
            <a:endParaRPr lang="en-US" sz="3000" b="1" dirty="0">
              <a:solidFill>
                <a:schemeClr val="dk2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7DB15DE-12E8-3C82-5FAE-1CEF70CC9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49" y="854543"/>
            <a:ext cx="2671538" cy="593565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F4A28B7-DE02-7F1C-0F5B-83B9760E186C}"/>
              </a:ext>
            </a:extLst>
          </p:cNvPr>
          <p:cNvSpPr txBox="1"/>
          <p:nvPr/>
        </p:nvSpPr>
        <p:spPr>
          <a:xfrm>
            <a:off x="3942992" y="5048766"/>
            <a:ext cx="6331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。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44" y="0"/>
            <a:ext cx="12192000" cy="683895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0" y="0"/>
            <a:ext cx="12192000" cy="6838950"/>
          </a:xfrm>
          <a:custGeom>
            <a:avLst/>
            <a:gdLst/>
            <a:ahLst/>
            <a:cxnLst/>
            <a:rect l="l" t="t" r="r" b="b"/>
            <a:pathLst>
              <a:path w="12192000" h="6838950">
                <a:moveTo>
                  <a:pt x="0" y="0"/>
                </a:moveTo>
                <a:lnTo>
                  <a:pt x="12192000" y="0"/>
                </a:lnTo>
                <a:lnTo>
                  <a:pt x="12192000" y="6838950"/>
                </a:lnTo>
                <a:lnTo>
                  <a:pt x="0" y="6838950"/>
                </a:lnTo>
              </a:path>
            </a:pathLst>
          </a:custGeom>
          <a:solidFill>
            <a:schemeClr val="lt1">
              <a:alpha val="90000"/>
            </a:schemeClr>
          </a:solidFill>
          <a:ln/>
        </p:spPr>
      </p:sp>
      <p:sp>
        <p:nvSpPr>
          <p:cNvPr id="4" name="TextBox 4"/>
          <p:cNvSpPr txBox="1"/>
          <p:nvPr/>
        </p:nvSpPr>
        <p:spPr>
          <a:xfrm>
            <a:off x="476023" y="1303793"/>
            <a:ext cx="3638777" cy="882828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 err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书名与封面显示</a:t>
            </a: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76024" y="2213082"/>
            <a:ext cx="5010376" cy="4644918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zh-CN" sz="16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1</a:t>
            </a:r>
            <a:r>
              <a:rPr lang="zh-CN" altLang="en-US" sz="16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：首先是书籍详情</a:t>
            </a:r>
            <a:r>
              <a:rPr lang="en-US" altLang="zh-CN" sz="16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Activity</a:t>
            </a:r>
            <a:r>
              <a:rPr lang="en-US" sz="16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，首先显示书籍的</a:t>
            </a:r>
            <a:r>
              <a:rPr lang="en-US" sz="16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(</a:t>
            </a:r>
            <a:r>
              <a:rPr lang="en-US" sz="16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书名和封面</a:t>
            </a:r>
            <a:r>
              <a:rPr lang="en-US" sz="16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)</a:t>
            </a:r>
            <a:r>
              <a:rPr lang="zh-CN" altLang="en-US" sz="16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以及简介。</a:t>
            </a:r>
            <a:r>
              <a:rPr lang="en-US" sz="16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让用户能够快速</a:t>
            </a:r>
            <a:r>
              <a:rPr lang="zh-CN" altLang="en-US" sz="16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了解</a:t>
            </a:r>
            <a:r>
              <a:rPr lang="en-US" sz="16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书籍</a:t>
            </a:r>
            <a:r>
              <a:rPr lang="en-US" sz="16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。</a:t>
            </a:r>
          </a:p>
          <a:p>
            <a:pPr>
              <a:lnSpc>
                <a:spcPct val="140000"/>
              </a:lnSpc>
            </a:pPr>
            <a:endParaRPr lang="en-US" sz="16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>
              <a:lnSpc>
                <a:spcPct val="140000"/>
              </a:lnSpc>
            </a:pPr>
            <a:r>
              <a:rPr lang="en-US" altLang="zh-CN" sz="16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2</a:t>
            </a:r>
            <a:r>
              <a:rPr lang="zh-CN" altLang="en-US" sz="16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：可通过章节按钮，显示章节列表，点击跳转到目标章节内容，即进入了</a:t>
            </a:r>
            <a:r>
              <a:rPr lang="en-US" altLang="zh-CN" sz="16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Page</a:t>
            </a:r>
            <a:r>
              <a:rPr lang="zh-CN" altLang="en-US" sz="16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页面。与开始阅读按钮逻辑相同。</a:t>
            </a:r>
            <a:endParaRPr lang="en-US" altLang="zh-CN" sz="16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>
              <a:lnSpc>
                <a:spcPct val="140000"/>
              </a:lnSpc>
            </a:pPr>
            <a:endParaRPr lang="en-US" altLang="zh-CN" sz="16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>
              <a:lnSpc>
                <a:spcPct val="140000"/>
              </a:lnSpc>
            </a:pPr>
            <a:r>
              <a:rPr lang="en-US" altLang="zh-CN" sz="16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3</a:t>
            </a:r>
            <a:r>
              <a:rPr lang="zh-CN" altLang="en-US" sz="16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：用户也可通过加入书架，实现在首页默认书架页面快速看到所保存书籍。</a:t>
            </a:r>
            <a:endParaRPr lang="en-US" altLang="zh-CN" sz="16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>
              <a:lnSpc>
                <a:spcPct val="140000"/>
              </a:lnSpc>
            </a:pPr>
            <a:endParaRPr lang="en-US" altLang="zh-CN" sz="16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>
              <a:lnSpc>
                <a:spcPct val="140000"/>
              </a:lnSpc>
            </a:pPr>
            <a:r>
              <a:rPr lang="en-US" altLang="zh-CN" sz="16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4</a:t>
            </a:r>
            <a:r>
              <a:rPr lang="zh-CN" altLang="en-US" sz="16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：实现</a:t>
            </a:r>
            <a:r>
              <a:rPr lang="zh-CN" altLang="en-US" sz="1600" dirty="0">
                <a:solidFill>
                  <a:srgbClr val="FF0000"/>
                </a:solidFill>
                <a:latin typeface="Microsoft Yahei"/>
                <a:ea typeface="Microsoft Yahei"/>
                <a:cs typeface="Microsoft Yahei"/>
              </a:rPr>
              <a:t>阅读进度保存</a:t>
            </a:r>
            <a:r>
              <a:rPr lang="zh-CN" alt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lang="en-US" altLang="zh-CN" sz="15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>
              <a:lnSpc>
                <a:spcPct val="140000"/>
              </a:lnSpc>
            </a:pPr>
            <a:endParaRPr lang="en-US" altLang="zh-CN" sz="15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89593" y="4139505"/>
            <a:ext cx="6734175" cy="7590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endParaRPr lang="en-US" altLang="zh-CN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>
              <a:lnSpc>
                <a:spcPct val="120000"/>
              </a:lnSpc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>
              <a:lnSpc>
                <a:spcPct val="120000"/>
              </a:lnSpc>
            </a:pPr>
            <a:endParaRPr lang="en-US" sz="2400" b="1" dirty="0" err="1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89593" y="4798345"/>
            <a:ext cx="6810375" cy="132397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endParaRPr lang="en-US" sz="15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阅读功能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117EA34-B065-8D1C-1E90-5B1F0053D2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077" y="705111"/>
            <a:ext cx="2179757" cy="472479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33858F-51E0-52CA-56DE-F8F50046E6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452" y="696780"/>
            <a:ext cx="2142330" cy="472479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C2C05DB-7162-3EA3-8384-40D98BA735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150" y="931001"/>
            <a:ext cx="2031767" cy="428308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897C3F2-D24B-72D3-5586-F02EEEA20837}"/>
              </a:ext>
            </a:extLst>
          </p:cNvPr>
          <p:cNvSpPr txBox="1"/>
          <p:nvPr/>
        </p:nvSpPr>
        <p:spPr>
          <a:xfrm>
            <a:off x="6044609" y="5577847"/>
            <a:ext cx="1480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accent1"/>
                </a:solidFill>
              </a:rPr>
              <a:t>DetailActivity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A5D906-9296-C033-757B-8DBF08E9E968}"/>
              </a:ext>
            </a:extLst>
          </p:cNvPr>
          <p:cNvSpPr txBox="1"/>
          <p:nvPr/>
        </p:nvSpPr>
        <p:spPr>
          <a:xfrm>
            <a:off x="10515600" y="5429902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accent1"/>
                </a:solidFill>
              </a:rPr>
              <a:t>PageActivity</a:t>
            </a:r>
            <a:endParaRPr lang="zh-CN" alt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44" y="0"/>
            <a:ext cx="12192000" cy="6858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744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</a:path>
            </a:pathLst>
          </a:custGeom>
          <a:solidFill>
            <a:schemeClr val="lt1">
              <a:alpha val="90000"/>
            </a:schemeClr>
          </a:solidFill>
          <a:ln/>
        </p:spPr>
      </p:sp>
      <p:sp>
        <p:nvSpPr>
          <p:cNvPr id="5" name="TextBox 5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 dirty="0" err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搜索功能</a:t>
            </a:r>
            <a:endParaRPr lang="en-US" sz="3000" b="1" dirty="0">
              <a:solidFill>
                <a:schemeClr val="dk2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923235" y="2035795"/>
            <a:ext cx="2644651" cy="649939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endParaRPr lang="en-US" sz="2400" b="1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923235" y="2757859"/>
            <a:ext cx="2644651" cy="2924764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75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0042" y="2035795"/>
            <a:ext cx="2644651" cy="649939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endParaRPr lang="en-US" sz="2400" b="1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09390" y="1934241"/>
            <a:ext cx="4286410" cy="1951960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6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1</a:t>
            </a:r>
            <a:r>
              <a:rPr lang="zh-CN" altLang="en-US" sz="16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：通过</a:t>
            </a:r>
            <a:r>
              <a:rPr lang="en-US" altLang="zh-CN" sz="16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Sqlite</a:t>
            </a:r>
            <a:r>
              <a:rPr lang="zh-CN" altLang="en-US" sz="16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数据库：</a:t>
            </a:r>
            <a:r>
              <a:rPr lang="en-US" sz="16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实现</a:t>
            </a:r>
            <a:r>
              <a:rPr lang="zh-CN" altLang="en-US" sz="16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通过</a:t>
            </a:r>
            <a:r>
              <a:rPr lang="zh-CN" altLang="en-US" sz="1600" dirty="0">
                <a:solidFill>
                  <a:srgbClr val="FF0000"/>
                </a:solidFill>
                <a:latin typeface="Microsoft Yahei"/>
                <a:ea typeface="Microsoft Yahei"/>
                <a:cs typeface="Microsoft Yahei"/>
              </a:rPr>
              <a:t>书名查找</a:t>
            </a:r>
            <a:r>
              <a:rPr lang="zh-CN" altLang="en-US" sz="16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书籍</a:t>
            </a:r>
            <a:r>
              <a:rPr lang="en-US" sz="16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lang="en-US" sz="16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支持</a:t>
            </a:r>
            <a:r>
              <a:rPr lang="zh-CN" altLang="en-US" sz="16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实时搜索：通过 </a:t>
            </a:r>
            <a:r>
              <a:rPr lang="en-US" altLang="zh-CN" sz="16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TextWatcher</a:t>
            </a:r>
            <a:r>
              <a:rPr lang="zh-CN" altLang="en-US" sz="16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实时监听输入框的文本变化，更新搜索结果。兼顾</a:t>
            </a:r>
            <a:r>
              <a:rPr lang="en-US" sz="16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模糊查询和精确匹配，提升用户体验</a:t>
            </a:r>
            <a:r>
              <a:rPr lang="en-US" sz="16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。</a:t>
            </a:r>
          </a:p>
          <a:p>
            <a:pPr algn="ctr">
              <a:lnSpc>
                <a:spcPct val="140000"/>
              </a:lnSpc>
            </a:pPr>
            <a:endParaRPr lang="en-US" sz="16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 algn="ctr">
              <a:lnSpc>
                <a:spcPct val="140000"/>
              </a:lnSpc>
            </a:pPr>
            <a:endParaRPr lang="en-US" sz="1575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 algn="ctr">
              <a:lnSpc>
                <a:spcPct val="140000"/>
              </a:lnSpc>
            </a:pPr>
            <a:endParaRPr lang="en-US" sz="1575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 algn="ctr">
              <a:lnSpc>
                <a:spcPct val="140000"/>
              </a:lnSpc>
            </a:pPr>
            <a:endParaRPr lang="en-US" sz="1575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55E0DB0-99A3-0BFA-AD7D-1AD31C4404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563" y="265328"/>
            <a:ext cx="2837010" cy="61722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9BAAEB2-DC87-5437-8C58-C144C1690DFC}"/>
              </a:ext>
            </a:extLst>
          </p:cNvPr>
          <p:cNvSpPr txBox="1"/>
          <p:nvPr/>
        </p:nvSpPr>
        <p:spPr>
          <a:xfrm>
            <a:off x="228600" y="4572000"/>
            <a:ext cx="3029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：同样点击可进入书籍详情界面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44" y="0"/>
            <a:ext cx="12192000" cy="6858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744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</a:path>
            </a:pathLst>
          </a:custGeom>
          <a:solidFill>
            <a:schemeClr val="lt1">
              <a:alpha val="90000"/>
            </a:schemeClr>
          </a:solidFill>
          <a:ln/>
        </p:spPr>
      </p:sp>
      <p:sp>
        <p:nvSpPr>
          <p:cNvPr id="7" name="TextBox 7"/>
          <p:cNvSpPr txBox="1"/>
          <p:nvPr/>
        </p:nvSpPr>
        <p:spPr>
          <a:xfrm>
            <a:off x="1380405" y="4752068"/>
            <a:ext cx="4050670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 dirty="0" err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注册登录页面</a:t>
            </a: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80405" y="5384645"/>
            <a:ext cx="4050670" cy="824485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通过</a:t>
            </a:r>
            <a:r>
              <a:rPr lang="en-US" altLang="zh-CN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Sqlite</a:t>
            </a:r>
            <a:r>
              <a:rPr lang="zh-CN" altLang="en-US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数据库实现用户名密码的存储，以及联动</a:t>
            </a:r>
            <a:r>
              <a:rPr lang="en-US" altLang="zh-CN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SharedPreference</a:t>
            </a:r>
            <a:r>
              <a:rPr lang="zh-CN" altLang="en-US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获取并设置用户名。</a:t>
            </a:r>
            <a:endParaRPr lang="en-US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735721" y="4759543"/>
            <a:ext cx="4050670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735721" y="5392119"/>
            <a:ext cx="4050670" cy="824485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endParaRPr lang="en-US" sz="15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注册登录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95AC1AA-DEE4-B56B-DEB3-38FFB5A6AD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97159"/>
            <a:ext cx="2888346" cy="322355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5F73452-7E18-3B57-CB4F-6B704061AD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506" y="1359050"/>
            <a:ext cx="3433808" cy="321622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6599051-08D8-1656-6248-94A9F2FD6C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867" y="-54604"/>
            <a:ext cx="3261207" cy="673679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44" y="0"/>
            <a:ext cx="12192000" cy="683895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9493" y="119195"/>
            <a:ext cx="12366021" cy="6819900"/>
          </a:xfrm>
          <a:custGeom>
            <a:avLst/>
            <a:gdLst/>
            <a:ahLst/>
            <a:cxnLst/>
            <a:rect l="l" t="t" r="r" b="b"/>
            <a:pathLst>
              <a:path w="12192000" h="6838950">
                <a:moveTo>
                  <a:pt x="0" y="0"/>
                </a:moveTo>
                <a:lnTo>
                  <a:pt x="12192000" y="0"/>
                </a:lnTo>
                <a:lnTo>
                  <a:pt x="12192000" y="6838950"/>
                </a:lnTo>
                <a:lnTo>
                  <a:pt x="0" y="6838950"/>
                </a:lnTo>
              </a:path>
            </a:pathLst>
          </a:custGeom>
          <a:solidFill>
            <a:schemeClr val="lt1">
              <a:alpha val="90000"/>
            </a:schemeClr>
          </a:solidFill>
          <a:ln/>
        </p:spPr>
      </p:sp>
      <p:sp>
        <p:nvSpPr>
          <p:cNvPr id="6" name="TextBox 6"/>
          <p:cNvSpPr txBox="1"/>
          <p:nvPr/>
        </p:nvSpPr>
        <p:spPr>
          <a:xfrm>
            <a:off x="7620000" y="1963343"/>
            <a:ext cx="3962400" cy="1541858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endParaRPr lang="en-US" sz="1500" dirty="0">
              <a:solidFill>
                <a:srgbClr val="000000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305800" y="533401"/>
            <a:ext cx="2770414" cy="994092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 err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本地书籍导入功能</a:t>
            </a:r>
            <a:r>
              <a:rPr lang="zh-CN" altLang="en-US" sz="24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逻辑实现</a:t>
            </a: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696200" y="4314497"/>
            <a:ext cx="4191000" cy="2524454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 dirty="0" err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由于FolioReader</a:t>
            </a:r>
            <a:r>
              <a:rPr lang="en-US" sz="15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lang="zh-CN" altLang="en-US" sz="15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近五年没有更新与维护，又因为</a:t>
            </a:r>
            <a:r>
              <a:rPr lang="en-US" sz="15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安卓10+的</a:t>
            </a:r>
            <a:r>
              <a:rPr lang="zh-CN" altLang="en-US" sz="15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沙盒存储（</a:t>
            </a:r>
            <a:r>
              <a:rPr lang="en-US" sz="15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Scoped Storage）</a:t>
            </a:r>
            <a:r>
              <a:rPr lang="zh-CN" altLang="en-US" sz="15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的文件路径获取</a:t>
            </a:r>
            <a:r>
              <a:rPr lang="en-US" sz="1500" dirty="0" err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限制</a:t>
            </a:r>
            <a:r>
              <a:rPr lang="zh-CN" altLang="en-US" sz="15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和完善。也可能</a:t>
            </a:r>
            <a:r>
              <a:rPr lang="en-US" altLang="zh-CN" sz="15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API </a:t>
            </a:r>
            <a:r>
              <a:rPr lang="zh-CN" altLang="en-US" sz="15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版本不兼容或依赖冲突，导致最后一步无法打开文件。因时间原因，暂时搁置。</a:t>
            </a:r>
            <a:endParaRPr lang="en-US" altLang="zh-CN" sz="1500" dirty="0">
              <a:solidFill>
                <a:srgbClr val="000000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  <a:p>
            <a:pPr>
              <a:lnSpc>
                <a:spcPct val="140000"/>
              </a:lnSpc>
            </a:pPr>
            <a:r>
              <a:rPr lang="zh-CN" altLang="en-US" sz="15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后面会继续尝试实现。</a:t>
            </a:r>
            <a:endParaRPr lang="en-US" sz="1500" dirty="0">
              <a:solidFill>
                <a:srgbClr val="000000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696200" y="3048001"/>
            <a:ext cx="3886200" cy="7620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76023" y="265328"/>
            <a:ext cx="11239500" cy="82631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 dirty="0" err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本地书籍导入</a:t>
            </a:r>
            <a:r>
              <a:rPr lang="zh-CN" altLang="en-US" sz="3000" b="1" dirty="0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逻辑实现</a:t>
            </a:r>
            <a:endParaRPr lang="en-US" sz="3000" b="1" dirty="0">
              <a:solidFill>
                <a:schemeClr val="dk2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0C8FF9C-70A1-CB88-41E3-308B1FBDA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47" y="1044624"/>
            <a:ext cx="2424159" cy="518305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31D55E7-FBE9-0C19-B0C0-B1346EA92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401" y="1210839"/>
            <a:ext cx="2384001" cy="509719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CE7B56F-741C-BB84-3C8F-1D8C2F77C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6466" y="1044624"/>
            <a:ext cx="2424159" cy="518305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A616442-2DAB-0B5B-A2C3-C681E6A1E139}"/>
              </a:ext>
            </a:extLst>
          </p:cNvPr>
          <p:cNvSpPr txBox="1"/>
          <p:nvPr/>
        </p:nvSpPr>
        <p:spPr>
          <a:xfrm>
            <a:off x="8039100" y="1781698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实现打开设备下载文件夹，将文件绝对路径存储在数据库。</a:t>
            </a:r>
            <a:endParaRPr lang="en-US" altLang="zh-CN" dirty="0"/>
          </a:p>
          <a:p>
            <a:r>
              <a:rPr lang="zh-CN" altLang="en-US" dirty="0"/>
              <a:t>后续用</a:t>
            </a:r>
            <a:r>
              <a:rPr lang="en-US" altLang="zh-CN" dirty="0" err="1"/>
              <a:t>Folioreader</a:t>
            </a:r>
            <a:r>
              <a:rPr lang="zh-CN" altLang="en-US" dirty="0"/>
              <a:t>或其他解析库</a:t>
            </a:r>
            <a:r>
              <a:rPr lang="en-US" altLang="zh-CN" dirty="0" err="1"/>
              <a:t>Epublib</a:t>
            </a:r>
            <a:r>
              <a:rPr lang="zh-CN" altLang="en-US" dirty="0"/>
              <a:t>通过其打开。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BB211DA-770F-531D-9CB5-4B1CB968EA77}"/>
              </a:ext>
            </a:extLst>
          </p:cNvPr>
          <p:cNvSpPr txBox="1"/>
          <p:nvPr/>
        </p:nvSpPr>
        <p:spPr>
          <a:xfrm>
            <a:off x="7543056" y="3672081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遇到的问题与暂时遗憾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44" y="0"/>
            <a:ext cx="12192000" cy="6858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744" y="-31898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</a:path>
            </a:pathLst>
          </a:custGeom>
          <a:solidFill>
            <a:schemeClr val="lt1">
              <a:alpha val="90000"/>
            </a:schemeClr>
          </a:solidFill>
          <a:ln/>
        </p:spPr>
      </p:sp>
      <p:sp>
        <p:nvSpPr>
          <p:cNvPr id="4" name="AutoShape 4"/>
          <p:cNvSpPr/>
          <p:nvPr/>
        </p:nvSpPr>
        <p:spPr>
          <a:xfrm>
            <a:off x="1520223" y="1033565"/>
            <a:ext cx="1813010" cy="1813010"/>
          </a:xfrm>
          <a:prstGeom prst="ellipse">
            <a:avLst/>
          </a:prstGeom>
          <a:gradFill>
            <a:gsLst>
              <a:gs pos="0">
                <a:schemeClr val="accent2">
                  <a:alpha val="15000"/>
                </a:schemeClr>
              </a:gs>
              <a:gs pos="100000">
                <a:schemeClr val="accent2">
                  <a:alpha val="15000"/>
                  <a:lumMod val="40000"/>
                  <a:lumOff val="60000"/>
                </a:schemeClr>
              </a:gs>
            </a:gsLst>
            <a:lin ang="0"/>
          </a:gradFill>
          <a:ln/>
        </p:spPr>
      </p:sp>
      <p:sp>
        <p:nvSpPr>
          <p:cNvPr id="5" name="TextBox 5"/>
          <p:cNvSpPr txBox="1"/>
          <p:nvPr/>
        </p:nvSpPr>
        <p:spPr>
          <a:xfrm>
            <a:off x="2757596" y="2624328"/>
            <a:ext cx="8124825" cy="1010598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20000"/>
              </a:lnSpc>
            </a:pPr>
            <a:endParaRPr lang="en-US" sz="45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667000" y="462070"/>
            <a:ext cx="8777396" cy="1543051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765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04</a:t>
            </a:r>
          </a:p>
        </p:txBody>
      </p:sp>
      <p:sp>
        <p:nvSpPr>
          <p:cNvPr id="7" name="Freeform 7"/>
          <p:cNvSpPr/>
          <p:nvPr/>
        </p:nvSpPr>
        <p:spPr>
          <a:xfrm>
            <a:off x="365760" y="6033893"/>
            <a:ext cx="282396" cy="332231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762000" y="0"/>
                </a:moveTo>
                <a:lnTo>
                  <a:pt x="1905000" y="0"/>
                </a:lnTo>
                <a:lnTo>
                  <a:pt x="1143000" y="952500"/>
                </a:lnTo>
                <a:lnTo>
                  <a:pt x="1905000" y="1905000"/>
                </a:lnTo>
                <a:lnTo>
                  <a:pt x="762000" y="1905000"/>
                </a:lnTo>
                <a:lnTo>
                  <a:pt x="0" y="952500"/>
                </a:lnTo>
                <a:lnTo>
                  <a:pt x="762000" y="0"/>
                </a:lnTo>
              </a:path>
            </a:pathLst>
          </a:custGeom>
          <a:solidFill>
            <a:schemeClr val="accent2">
              <a:alpha val="100000"/>
            </a:schemeClr>
          </a:solidFill>
          <a:ln/>
        </p:spPr>
      </p:sp>
      <p:sp>
        <p:nvSpPr>
          <p:cNvPr id="8" name="Freeform 8"/>
          <p:cNvSpPr/>
          <p:nvPr/>
        </p:nvSpPr>
        <p:spPr>
          <a:xfrm>
            <a:off x="636693" y="6033893"/>
            <a:ext cx="282396" cy="332231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762000" y="0"/>
                </a:moveTo>
                <a:lnTo>
                  <a:pt x="1905000" y="0"/>
                </a:lnTo>
                <a:lnTo>
                  <a:pt x="1143000" y="952500"/>
                </a:lnTo>
                <a:lnTo>
                  <a:pt x="1905000" y="1905000"/>
                </a:lnTo>
                <a:lnTo>
                  <a:pt x="762000" y="1905000"/>
                </a:lnTo>
                <a:lnTo>
                  <a:pt x="0" y="952500"/>
                </a:lnTo>
                <a:lnTo>
                  <a:pt x="762000" y="0"/>
                </a:lnTo>
              </a:path>
            </a:pathLst>
          </a:custGeom>
          <a:solidFill>
            <a:schemeClr val="accent2">
              <a:alpha val="100000"/>
            </a:schemeClr>
          </a:solidFill>
          <a:ln/>
        </p:spPr>
      </p:sp>
      <p:sp>
        <p:nvSpPr>
          <p:cNvPr id="9" name="Freeform 9"/>
          <p:cNvSpPr/>
          <p:nvPr/>
        </p:nvSpPr>
        <p:spPr>
          <a:xfrm>
            <a:off x="919090" y="6033893"/>
            <a:ext cx="282396" cy="332231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762000" y="0"/>
                </a:moveTo>
                <a:lnTo>
                  <a:pt x="1905000" y="0"/>
                </a:lnTo>
                <a:lnTo>
                  <a:pt x="1143000" y="952500"/>
                </a:lnTo>
                <a:lnTo>
                  <a:pt x="1905000" y="1905000"/>
                </a:lnTo>
                <a:lnTo>
                  <a:pt x="762000" y="1905000"/>
                </a:lnTo>
                <a:lnTo>
                  <a:pt x="0" y="952500"/>
                </a:lnTo>
                <a:lnTo>
                  <a:pt x="762000" y="0"/>
                </a:lnTo>
              </a:path>
            </a:pathLst>
          </a:custGeom>
          <a:solidFill>
            <a:schemeClr val="accent2">
              <a:alpha val="100000"/>
            </a:schemeClr>
          </a:solidFill>
          <a:ln/>
        </p:spPr>
      </p:sp>
      <p:grpSp>
        <p:nvGrpSpPr>
          <p:cNvPr id="10" name="Group 10"/>
          <p:cNvGrpSpPr/>
          <p:nvPr/>
        </p:nvGrpSpPr>
        <p:grpSpPr>
          <a:xfrm>
            <a:off x="454963" y="331168"/>
            <a:ext cx="515576" cy="439821"/>
            <a:chOff x="454963" y="331168"/>
            <a:chExt cx="515576" cy="439821"/>
          </a:xfrm>
        </p:grpSpPr>
        <p:sp>
          <p:nvSpPr>
            <p:cNvPr id="11" name="AutoShape 11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2" name="AutoShape 12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13" name="AutoShape 13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14" name="AutoShape 14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15" name="AutoShape 15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16" name="AutoShape 16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7" name="AutoShape 17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18" name="AutoShape 18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19" name="AutoShape 19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0" name="AutoShape 20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1" name="AutoShape 21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2" name="AutoShape 22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3" name="AutoShape 23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4" name="AutoShape 24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5" name="AutoShape 25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6" name="AutoShape 26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7" name="AutoShape 27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8" name="AutoShape 28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9" name="AutoShape 29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0" name="AutoShape 30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7E777484-0DFB-0EDD-E1B2-4156B27AC179}"/>
              </a:ext>
            </a:extLst>
          </p:cNvPr>
          <p:cNvSpPr txBox="1"/>
          <p:nvPr/>
        </p:nvSpPr>
        <p:spPr>
          <a:xfrm>
            <a:off x="3200400" y="2513686"/>
            <a:ext cx="66150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FF0000"/>
                </a:solidFill>
              </a:rPr>
              <a:t>主要功能的代码详解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72AB912-6D40-B352-6F33-B1801A51C0D8}"/>
              </a:ext>
            </a:extLst>
          </p:cNvPr>
          <p:cNvSpPr txBox="1"/>
          <p:nvPr/>
        </p:nvSpPr>
        <p:spPr>
          <a:xfrm>
            <a:off x="2514600" y="4329303"/>
            <a:ext cx="739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控件绑定本质：</a:t>
            </a:r>
            <a:r>
              <a:rPr lang="en-US" altLang="zh-CN" sz="2400" b="1" dirty="0"/>
              <a:t>JAVA</a:t>
            </a:r>
            <a:r>
              <a:rPr lang="zh-CN" altLang="en-US" sz="2400" b="1" dirty="0"/>
              <a:t>类中的成员变量通过</a:t>
            </a:r>
            <a:r>
              <a:rPr lang="en-US" altLang="zh-CN" sz="2400" b="1" dirty="0" err="1"/>
              <a:t>findViewById</a:t>
            </a:r>
            <a:r>
              <a:rPr lang="zh-CN" altLang="en-US" sz="2400" b="1" dirty="0"/>
              <a:t>绑定对应</a:t>
            </a:r>
            <a:r>
              <a:rPr lang="en-US" altLang="zh-CN" sz="2400" b="1" dirty="0"/>
              <a:t>XML</a:t>
            </a:r>
            <a:r>
              <a:rPr lang="zh-CN" altLang="en-US" sz="2400" b="1" dirty="0"/>
              <a:t>的控件，实现逻辑操作。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E4246D4-2355-F998-80A6-7DBB9A91DB24}"/>
              </a:ext>
            </a:extLst>
          </p:cNvPr>
          <p:cNvSpPr txBox="1"/>
          <p:nvPr/>
        </p:nvSpPr>
        <p:spPr>
          <a:xfrm>
            <a:off x="3124200" y="5486401"/>
            <a:ext cx="586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为简化代码因此后面不再加入讲解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D288790-AD6F-063C-FE6F-28FE746847A6}"/>
              </a:ext>
            </a:extLst>
          </p:cNvPr>
          <p:cNvSpPr txBox="1"/>
          <p:nvPr/>
        </p:nvSpPr>
        <p:spPr>
          <a:xfrm>
            <a:off x="2514600" y="3864753"/>
            <a:ext cx="761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注</a:t>
            </a:r>
            <a:r>
              <a:rPr lang="zh-CN" altLang="en-US" b="1" dirty="0"/>
              <a:t>：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A5F1219-044D-93A8-0114-99F174172E12}"/>
              </a:ext>
            </a:extLst>
          </p:cNvPr>
          <p:cNvSpPr/>
          <p:nvPr/>
        </p:nvSpPr>
        <p:spPr>
          <a:xfrm>
            <a:off x="533400" y="1188188"/>
            <a:ext cx="3048000" cy="990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err="1"/>
              <a:t>FBookFetch</a:t>
            </a:r>
            <a:r>
              <a:rPr lang="zh-CN" altLang="en-US" b="1" dirty="0"/>
              <a:t>爬取书籍信息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2F0BC46-1FE3-910F-9817-91DC770D3192}"/>
              </a:ext>
            </a:extLst>
          </p:cNvPr>
          <p:cNvSpPr/>
          <p:nvPr/>
        </p:nvSpPr>
        <p:spPr>
          <a:xfrm>
            <a:off x="4876800" y="4074538"/>
            <a:ext cx="3458240" cy="990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err="1"/>
              <a:t>BookstoreFragment</a:t>
            </a:r>
            <a:r>
              <a:rPr lang="zh-CN" altLang="en-US" b="1" dirty="0"/>
              <a:t>书城界面展示各类书籍列表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F429D4E-A955-2481-2DFE-6D37A1D0B861}"/>
              </a:ext>
            </a:extLst>
          </p:cNvPr>
          <p:cNvSpPr/>
          <p:nvPr/>
        </p:nvSpPr>
        <p:spPr>
          <a:xfrm>
            <a:off x="8991600" y="1411521"/>
            <a:ext cx="2971800" cy="10490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err="1"/>
              <a:t>DetailActivity</a:t>
            </a:r>
            <a:r>
              <a:rPr lang="zh-CN" altLang="en-US" b="1" dirty="0"/>
              <a:t>（书籍介绍）与</a:t>
            </a:r>
            <a:r>
              <a:rPr lang="en-US" altLang="zh-CN" b="1" dirty="0" err="1"/>
              <a:t>PageActivity</a:t>
            </a:r>
            <a:r>
              <a:rPr lang="zh-CN" altLang="en-US" b="1" dirty="0"/>
              <a:t>（书籍内容）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2AB3F5EE-4BD6-A4BB-1CEA-3ABA18BDF735}"/>
              </a:ext>
            </a:extLst>
          </p:cNvPr>
          <p:cNvSpPr/>
          <p:nvPr/>
        </p:nvSpPr>
        <p:spPr>
          <a:xfrm rot="5400000">
            <a:off x="982940" y="2806031"/>
            <a:ext cx="1447801" cy="4077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4574CA-2ABA-2822-6965-EDC4D501E452}"/>
              </a:ext>
            </a:extLst>
          </p:cNvPr>
          <p:cNvSpPr txBox="1"/>
          <p:nvPr/>
        </p:nvSpPr>
        <p:spPr>
          <a:xfrm>
            <a:off x="1910713" y="2905973"/>
            <a:ext cx="64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导入</a:t>
            </a: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63CEB048-22FB-0517-EAB3-6E03BCCA53E6}"/>
              </a:ext>
            </a:extLst>
          </p:cNvPr>
          <p:cNvSpPr/>
          <p:nvPr/>
        </p:nvSpPr>
        <p:spPr>
          <a:xfrm rot="18332383">
            <a:off x="7988930" y="3021484"/>
            <a:ext cx="1648838" cy="5263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F3D654A-B95F-D9C3-53E5-2570CC1F8B6F}"/>
              </a:ext>
            </a:extLst>
          </p:cNvPr>
          <p:cNvSpPr txBox="1"/>
          <p:nvPr/>
        </p:nvSpPr>
        <p:spPr>
          <a:xfrm>
            <a:off x="7924800" y="30596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点击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40D67C8-68A1-71B3-8A3F-A7F4BEF6481D}"/>
              </a:ext>
            </a:extLst>
          </p:cNvPr>
          <p:cNvSpPr/>
          <p:nvPr/>
        </p:nvSpPr>
        <p:spPr>
          <a:xfrm>
            <a:off x="609600" y="3886200"/>
            <a:ext cx="2743200" cy="1295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err="1"/>
              <a:t>BsTabFragment</a:t>
            </a:r>
            <a:r>
              <a:rPr lang="zh-CN" altLang="en-US" b="1" dirty="0"/>
              <a:t>（分类栏所对应的容器）</a:t>
            </a:r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46A93D98-330F-4D81-9DE5-7F0CF2546B8C}"/>
              </a:ext>
            </a:extLst>
          </p:cNvPr>
          <p:cNvSpPr/>
          <p:nvPr/>
        </p:nvSpPr>
        <p:spPr>
          <a:xfrm>
            <a:off x="3578916" y="4488713"/>
            <a:ext cx="1219200" cy="381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02CA1EB-D01B-2B6C-B8BB-4F0F3D2C7168}"/>
              </a:ext>
            </a:extLst>
          </p:cNvPr>
          <p:cNvSpPr txBox="1"/>
          <p:nvPr/>
        </p:nvSpPr>
        <p:spPr>
          <a:xfrm>
            <a:off x="3731316" y="4077572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放入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FBBC17BE-921B-865C-2760-CF207B5DE0A7}"/>
              </a:ext>
            </a:extLst>
          </p:cNvPr>
          <p:cNvCxnSpPr/>
          <p:nvPr/>
        </p:nvCxnSpPr>
        <p:spPr>
          <a:xfrm>
            <a:off x="6400800" y="5181600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13DDBF27-F344-0652-FD55-5616499A230F}"/>
              </a:ext>
            </a:extLst>
          </p:cNvPr>
          <p:cNvSpPr txBox="1"/>
          <p:nvPr/>
        </p:nvSpPr>
        <p:spPr>
          <a:xfrm>
            <a:off x="5791200" y="5867401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实现前者的初始化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912253D6-BB80-A336-1F62-DEC61747BCE3}"/>
              </a:ext>
            </a:extLst>
          </p:cNvPr>
          <p:cNvCxnSpPr>
            <a:cxnSpLocks/>
          </p:cNvCxnSpPr>
          <p:nvPr/>
        </p:nvCxnSpPr>
        <p:spPr>
          <a:xfrm>
            <a:off x="1828800" y="5257800"/>
            <a:ext cx="0" cy="609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A45C9884-C91F-2188-0BB0-BD5F5C04041C}"/>
              </a:ext>
            </a:extLst>
          </p:cNvPr>
          <p:cNvSpPr txBox="1"/>
          <p:nvPr/>
        </p:nvSpPr>
        <p:spPr>
          <a:xfrm>
            <a:off x="1295400" y="5921599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前者的实例化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11FEE89F-4103-4C94-33F7-3CA9BDE23E3A}"/>
              </a:ext>
            </a:extLst>
          </p:cNvPr>
          <p:cNvCxnSpPr>
            <a:cxnSpLocks/>
          </p:cNvCxnSpPr>
          <p:nvPr/>
        </p:nvCxnSpPr>
        <p:spPr>
          <a:xfrm flipH="1" flipV="1">
            <a:off x="6781800" y="2661885"/>
            <a:ext cx="1338176" cy="1071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57515218-AF98-9201-0C7D-8A9637AD1CB3}"/>
              </a:ext>
            </a:extLst>
          </p:cNvPr>
          <p:cNvSpPr txBox="1"/>
          <p:nvPr/>
        </p:nvSpPr>
        <p:spPr>
          <a:xfrm>
            <a:off x="4897296" y="210049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FBookAdapter</a:t>
            </a:r>
            <a:endParaRPr lang="en-US" altLang="zh-CN" dirty="0"/>
          </a:p>
          <a:p>
            <a:r>
              <a:rPr lang="zh-CN" altLang="en-US" dirty="0"/>
              <a:t>爬取书的适配器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BCCEBEE-50A3-E268-4112-079503AC3BCA}"/>
              </a:ext>
            </a:extLst>
          </p:cNvPr>
          <p:cNvSpPr txBox="1"/>
          <p:nvPr/>
        </p:nvSpPr>
        <p:spPr>
          <a:xfrm>
            <a:off x="4419600" y="76200"/>
            <a:ext cx="4372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  <a:latin typeface="+mj-ea"/>
                <a:ea typeface="+mj-ea"/>
              </a:rPr>
              <a:t>讲解流程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84B9DF25-E67E-1647-9D72-BD4A650BE203}"/>
              </a:ext>
            </a:extLst>
          </p:cNvPr>
          <p:cNvCxnSpPr>
            <a:cxnSpLocks/>
          </p:cNvCxnSpPr>
          <p:nvPr/>
        </p:nvCxnSpPr>
        <p:spPr>
          <a:xfrm flipV="1">
            <a:off x="3143915" y="2723414"/>
            <a:ext cx="1477156" cy="938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A492F559-66C4-333D-40AF-73F55EF96864}"/>
              </a:ext>
            </a:extLst>
          </p:cNvPr>
          <p:cNvSpPr txBox="1"/>
          <p:nvPr/>
        </p:nvSpPr>
        <p:spPr>
          <a:xfrm>
            <a:off x="2823400" y="2787134"/>
            <a:ext cx="1423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书视图列表</a:t>
            </a:r>
          </a:p>
        </p:txBody>
      </p:sp>
    </p:spTree>
    <p:extLst>
      <p:ext uri="{BB962C8B-B14F-4D97-AF65-F5344CB8AC3E}">
        <p14:creationId xmlns:p14="http://schemas.microsoft.com/office/powerpoint/2010/main" val="1838028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44" y="0"/>
            <a:ext cx="12192000" cy="683895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5316" y="-19493"/>
            <a:ext cx="12192000" cy="6838950"/>
          </a:xfrm>
          <a:custGeom>
            <a:avLst/>
            <a:gdLst/>
            <a:ahLst/>
            <a:cxnLst/>
            <a:rect l="l" t="t" r="r" b="b"/>
            <a:pathLst>
              <a:path w="12192000" h="6838950">
                <a:moveTo>
                  <a:pt x="0" y="0"/>
                </a:moveTo>
                <a:lnTo>
                  <a:pt x="12192000" y="0"/>
                </a:lnTo>
                <a:lnTo>
                  <a:pt x="12192000" y="6838950"/>
                </a:lnTo>
                <a:lnTo>
                  <a:pt x="0" y="6838950"/>
                </a:lnTo>
              </a:path>
            </a:pathLst>
          </a:custGeom>
          <a:solidFill>
            <a:schemeClr val="lt1">
              <a:alpha val="90000"/>
            </a:schemeClr>
          </a:solidFill>
          <a:ln/>
        </p:spPr>
      </p:sp>
      <p:sp>
        <p:nvSpPr>
          <p:cNvPr id="7" name="TextBox 7"/>
          <p:cNvSpPr txBox="1"/>
          <p:nvPr/>
        </p:nvSpPr>
        <p:spPr>
          <a:xfrm>
            <a:off x="1030579" y="2089154"/>
            <a:ext cx="6238875" cy="637972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30579" y="2610429"/>
            <a:ext cx="6238875" cy="950067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endParaRPr lang="en-US" sz="15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30579" y="4183053"/>
            <a:ext cx="6238875" cy="637972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30579" y="4712439"/>
            <a:ext cx="6238875" cy="936429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endParaRPr lang="en-US" sz="15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00200" y="19050"/>
            <a:ext cx="10115322" cy="82631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3000" b="1" dirty="0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lang="zh-CN" altLang="en-US" sz="3000" b="1" dirty="0">
                <a:solidFill>
                  <a:srgbClr val="FF0000"/>
                </a:solidFill>
                <a:latin typeface="Microsoft Yahei"/>
                <a:ea typeface="Microsoft Yahei"/>
                <a:cs typeface="Microsoft Yahei"/>
              </a:rPr>
              <a:t>基础加载响应：进度条</a:t>
            </a:r>
            <a:endParaRPr lang="en-US" sz="3000" b="1" dirty="0">
              <a:solidFill>
                <a:srgbClr val="FF0000"/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F0BF670-E135-ADAF-B6FB-A7038E608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9698" y="533400"/>
            <a:ext cx="2998839" cy="532236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0C46767-38ED-0D13-B8B4-47785AD7C332}"/>
              </a:ext>
            </a:extLst>
          </p:cNvPr>
          <p:cNvSpPr txBox="1"/>
          <p:nvPr/>
        </p:nvSpPr>
        <p:spPr>
          <a:xfrm>
            <a:off x="1524000" y="1447800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XML</a:t>
            </a:r>
            <a:r>
              <a:rPr lang="zh-CN" altLang="en-US" dirty="0"/>
              <a:t>实现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FE5F4FB-5A8A-BFC3-1ED6-23500BC7FC02}"/>
              </a:ext>
            </a:extLst>
          </p:cNvPr>
          <p:cNvSpPr txBox="1"/>
          <p:nvPr/>
        </p:nvSpPr>
        <p:spPr>
          <a:xfrm>
            <a:off x="152400" y="2049440"/>
            <a:ext cx="457200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sz="1600" dirty="0"/>
              <a:t>&lt;!-- </a:t>
            </a:r>
            <a:r>
              <a:rPr lang="en-US" altLang="zh-CN" sz="1600" dirty="0" err="1"/>
              <a:t>FrameLayout</a:t>
            </a:r>
            <a:r>
              <a:rPr lang="en-US" altLang="zh-CN" sz="1600" dirty="0"/>
              <a:t> </a:t>
            </a:r>
            <a:r>
              <a:rPr lang="zh-CN" altLang="en-US" sz="1600" dirty="0"/>
              <a:t>包裹 </a:t>
            </a:r>
            <a:r>
              <a:rPr lang="en-US" altLang="zh-CN" sz="1600" dirty="0" err="1"/>
              <a:t>ProgressBar</a:t>
            </a:r>
            <a:r>
              <a:rPr lang="en-US" altLang="zh-CN" sz="1600" dirty="0"/>
              <a:t> --&gt;</a:t>
            </a:r>
          </a:p>
          <a:p>
            <a:r>
              <a:rPr lang="en-US" altLang="zh-CN" sz="1600" dirty="0"/>
              <a:t>    &lt;</a:t>
            </a:r>
            <a:r>
              <a:rPr lang="en-US" altLang="zh-CN" sz="1600" dirty="0" err="1"/>
              <a:t>FrameLayout</a:t>
            </a:r>
            <a:endParaRPr lang="en-US" altLang="zh-CN" sz="1600" dirty="0"/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android:id</a:t>
            </a:r>
            <a:r>
              <a:rPr lang="en-US" altLang="zh-CN" sz="1600" dirty="0"/>
              <a:t>="@+id/progress_container1"</a:t>
            </a:r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android:layout_width</a:t>
            </a:r>
            <a:r>
              <a:rPr lang="en-US" altLang="zh-CN" sz="1600" dirty="0"/>
              <a:t>="</a:t>
            </a:r>
            <a:r>
              <a:rPr lang="en-US" altLang="zh-CN" sz="1600" dirty="0" err="1"/>
              <a:t>match_parent</a:t>
            </a:r>
            <a:r>
              <a:rPr lang="en-US" altLang="zh-CN" sz="1600" dirty="0"/>
              <a:t>"</a:t>
            </a:r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android:layout_height</a:t>
            </a:r>
            <a:r>
              <a:rPr lang="en-US" altLang="zh-CN" sz="1600" dirty="0"/>
              <a:t>="</a:t>
            </a:r>
            <a:r>
              <a:rPr lang="en-US" altLang="zh-CN" sz="1600" dirty="0" err="1"/>
              <a:t>match_parent</a:t>
            </a:r>
            <a:r>
              <a:rPr lang="en-US" altLang="zh-CN" sz="1600" dirty="0"/>
              <a:t>"</a:t>
            </a:r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android:visibility</a:t>
            </a:r>
            <a:r>
              <a:rPr lang="en-US" altLang="zh-CN" sz="1600" dirty="0"/>
              <a:t>="gone"</a:t>
            </a:r>
          </a:p>
          <a:p>
            <a:r>
              <a:rPr lang="en-US" altLang="zh-CN" sz="1600" dirty="0"/>
              <a:t>    </a:t>
            </a:r>
            <a:r>
              <a:rPr lang="en-US" altLang="zh-CN" sz="1600" dirty="0" err="1"/>
              <a:t>android:background</a:t>
            </a:r>
            <a:r>
              <a:rPr lang="en-US" altLang="zh-CN" sz="1600" dirty="0"/>
              <a:t>="@</a:t>
            </a:r>
            <a:r>
              <a:rPr lang="en-US" altLang="zh-CN" sz="1600" dirty="0" err="1"/>
              <a:t>android:color</a:t>
            </a:r>
            <a:r>
              <a:rPr lang="en-US" altLang="zh-CN" sz="1600" dirty="0"/>
              <a:t>/white"&gt;</a:t>
            </a:r>
          </a:p>
          <a:p>
            <a:endParaRPr lang="en-US" altLang="zh-CN" sz="1600" dirty="0"/>
          </a:p>
          <a:p>
            <a:r>
              <a:rPr lang="en-US" altLang="zh-CN" sz="1600" dirty="0"/>
              <a:t>    &lt;</a:t>
            </a:r>
            <a:r>
              <a:rPr lang="en-US" altLang="zh-CN" sz="1600" dirty="0" err="1"/>
              <a:t>ProgressBar</a:t>
            </a:r>
            <a:endParaRPr lang="en-US" altLang="zh-CN" sz="1600" dirty="0"/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android:id</a:t>
            </a:r>
            <a:r>
              <a:rPr lang="en-US" altLang="zh-CN" sz="1600" dirty="0"/>
              <a:t>="@+id/progressBar1"</a:t>
            </a:r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android:layout_width</a:t>
            </a:r>
            <a:r>
              <a:rPr lang="en-US" altLang="zh-CN" sz="1600" dirty="0"/>
              <a:t>="</a:t>
            </a:r>
            <a:r>
              <a:rPr lang="en-US" altLang="zh-CN" sz="1600" dirty="0" err="1"/>
              <a:t>wrap_content</a:t>
            </a:r>
            <a:r>
              <a:rPr lang="en-US" altLang="zh-CN" sz="1600" dirty="0"/>
              <a:t>"</a:t>
            </a:r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android:layout_height</a:t>
            </a:r>
            <a:r>
              <a:rPr lang="en-US" altLang="zh-CN" sz="1600" dirty="0"/>
              <a:t>="</a:t>
            </a:r>
            <a:r>
              <a:rPr lang="en-US" altLang="zh-CN" sz="1600" dirty="0" err="1"/>
              <a:t>wrap_content</a:t>
            </a:r>
            <a:r>
              <a:rPr lang="en-US" altLang="zh-CN" sz="1600" dirty="0"/>
              <a:t>"</a:t>
            </a:r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android:layout_gravity</a:t>
            </a:r>
            <a:r>
              <a:rPr lang="en-US" altLang="zh-CN" sz="1600" dirty="0"/>
              <a:t>="center"/&gt;</a:t>
            </a:r>
          </a:p>
          <a:p>
            <a:r>
              <a:rPr lang="en-US" altLang="zh-CN" sz="1600" dirty="0"/>
              <a:t>&lt;/</a:t>
            </a:r>
            <a:r>
              <a:rPr lang="en-US" altLang="zh-CN" sz="1600" dirty="0" err="1"/>
              <a:t>FrameLayout</a:t>
            </a:r>
            <a:r>
              <a:rPr lang="en-US" altLang="zh-CN" sz="1600" dirty="0"/>
              <a:t>&gt;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106CEB8-4416-8BBB-1483-CC1AE6ABA2B9}"/>
              </a:ext>
            </a:extLst>
          </p:cNvPr>
          <p:cNvSpPr txBox="1"/>
          <p:nvPr/>
        </p:nvSpPr>
        <p:spPr>
          <a:xfrm>
            <a:off x="5893567" y="429775"/>
            <a:ext cx="265349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应用场景</a:t>
            </a:r>
            <a:endParaRPr lang="en-US" altLang="zh-CN" sz="2400" b="1" dirty="0"/>
          </a:p>
          <a:p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：网页爬取书籍</a:t>
            </a:r>
            <a:r>
              <a:rPr lang="zh-CN" altLang="en-US" dirty="0">
                <a:solidFill>
                  <a:schemeClr val="accent1"/>
                </a:solidFill>
              </a:rPr>
              <a:t>各类别</a:t>
            </a:r>
            <a:r>
              <a:rPr lang="zh-CN" altLang="en-US" dirty="0"/>
              <a:t>的加载（后面有示例）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：进入书籍</a:t>
            </a:r>
            <a:r>
              <a:rPr lang="zh-CN" altLang="en-US" dirty="0">
                <a:solidFill>
                  <a:schemeClr val="accent1"/>
                </a:solidFill>
              </a:rPr>
              <a:t>详情页</a:t>
            </a:r>
            <a:r>
              <a:rPr lang="zh-CN" altLang="en-US" dirty="0"/>
              <a:t>的加载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：阅读</a:t>
            </a:r>
            <a:r>
              <a:rPr lang="zh-CN" altLang="en-US" dirty="0">
                <a:solidFill>
                  <a:schemeClr val="accent1"/>
                </a:solidFill>
              </a:rPr>
              <a:t>章节过渡</a:t>
            </a:r>
            <a:r>
              <a:rPr lang="zh-CN" altLang="en-US" dirty="0"/>
              <a:t>间的衔接的加载</a:t>
            </a:r>
            <a:endParaRPr lang="en-US" altLang="zh-CN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ADF8C27-9058-1823-F3F7-BF70E23B595A}"/>
              </a:ext>
            </a:extLst>
          </p:cNvPr>
          <p:cNvSpPr txBox="1"/>
          <p:nvPr/>
        </p:nvSpPr>
        <p:spPr>
          <a:xfrm>
            <a:off x="5386005" y="3962400"/>
            <a:ext cx="3581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</a:t>
            </a:r>
            <a:r>
              <a:rPr lang="en-US" altLang="zh-CN" dirty="0"/>
              <a:t>// </a:t>
            </a:r>
            <a:r>
              <a:rPr lang="zh-CN" altLang="en-US" dirty="0"/>
              <a:t>在资源进行中显示进度条      </a:t>
            </a:r>
            <a:r>
              <a:rPr lang="en-US" altLang="zh-CN" dirty="0" err="1"/>
              <a:t>progressContainer.setVisibility</a:t>
            </a:r>
            <a:r>
              <a:rPr lang="en-US" altLang="zh-CN" dirty="0"/>
              <a:t>(</a:t>
            </a:r>
            <a:r>
              <a:rPr lang="en-US" altLang="zh-CN" dirty="0" err="1"/>
              <a:t>View.VISIBLE</a:t>
            </a:r>
            <a:r>
              <a:rPr lang="en-US" altLang="zh-CN" dirty="0"/>
              <a:t>);</a:t>
            </a:r>
          </a:p>
          <a:p>
            <a:endParaRPr lang="en-US" altLang="zh-CN" dirty="0"/>
          </a:p>
          <a:p>
            <a:r>
              <a:rPr lang="zh-CN" altLang="en-US" dirty="0"/>
              <a:t> </a:t>
            </a:r>
            <a:r>
              <a:rPr lang="en-US" altLang="zh-CN" dirty="0"/>
              <a:t>// </a:t>
            </a:r>
            <a:r>
              <a:rPr lang="zh-CN" altLang="en-US" dirty="0"/>
              <a:t>资源结束隐藏进度条        </a:t>
            </a:r>
            <a:r>
              <a:rPr lang="en-US" altLang="zh-CN" dirty="0" err="1"/>
              <a:t>progressContainer.setVisibility</a:t>
            </a:r>
            <a:r>
              <a:rPr lang="en-US" altLang="zh-CN" dirty="0"/>
              <a:t>(</a:t>
            </a:r>
            <a:r>
              <a:rPr lang="en-US" altLang="zh-CN" dirty="0" err="1"/>
              <a:t>View.GONE</a:t>
            </a:r>
            <a:r>
              <a:rPr lang="en-US" altLang="zh-CN" dirty="0"/>
              <a:t>);</a:t>
            </a:r>
          </a:p>
          <a:p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9815DBF-7DD0-FCDA-C516-DA8D47DF0615}"/>
              </a:ext>
            </a:extLst>
          </p:cNvPr>
          <p:cNvSpPr txBox="1"/>
          <p:nvPr/>
        </p:nvSpPr>
        <p:spPr>
          <a:xfrm>
            <a:off x="5428906" y="3431788"/>
            <a:ext cx="340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后面会在获取书籍代码展示应用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308AA6-D21A-EC1A-79EE-C930163B6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02" y="569967"/>
            <a:ext cx="646232" cy="38628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008E7E8-43B6-5212-7E94-A90355BAD397}"/>
              </a:ext>
            </a:extLst>
          </p:cNvPr>
          <p:cNvSpPr txBox="1"/>
          <p:nvPr/>
        </p:nvSpPr>
        <p:spPr>
          <a:xfrm>
            <a:off x="1068406" y="501500"/>
            <a:ext cx="646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01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44" y="0"/>
            <a:ext cx="12192000" cy="6858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0" y="-762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</a:path>
            </a:pathLst>
          </a:custGeom>
          <a:solidFill>
            <a:schemeClr val="lt1">
              <a:alpha val="90000"/>
            </a:schemeClr>
          </a:solidFill>
          <a:ln/>
        </p:spPr>
      </p:sp>
      <p:sp>
        <p:nvSpPr>
          <p:cNvPr id="4" name="TextBox 4"/>
          <p:cNvSpPr txBox="1"/>
          <p:nvPr/>
        </p:nvSpPr>
        <p:spPr>
          <a:xfrm>
            <a:off x="2362201" y="1150047"/>
            <a:ext cx="2984162" cy="742650"/>
          </a:xfrm>
          <a:prstGeom prst="rect">
            <a:avLst/>
          </a:prstGeom>
          <a:ln/>
        </p:spPr>
        <p:txBody>
          <a:bodyPr vert="horz" wrap="square" lIns="66008" tIns="33052" rIns="66008" bIns="33052" rtlCol="0" anchor="b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2400" b="1" dirty="0" err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爬取逻辑实现</a:t>
            </a:r>
            <a:r>
              <a:rPr lang="zh-CN" altLang="en-US" sz="24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：</a:t>
            </a:r>
            <a:r>
              <a:rPr lang="en-US" altLang="zh-CN" sz="2400" b="1" dirty="0" err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BookFetcher</a:t>
            </a:r>
            <a:r>
              <a:rPr lang="zh-CN" altLang="en-US" sz="24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类</a:t>
            </a: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62000" y="2005624"/>
            <a:ext cx="5029200" cy="801473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采用</a:t>
            </a: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Jsoup，实现书籍爬取功能，精准抓取</a:t>
            </a:r>
            <a:r>
              <a:rPr lang="zh-CN" alt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目的</a:t>
            </a: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网页数据</a:t>
            </a:r>
            <a:r>
              <a:rPr lang="zh-CN" alt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lang="en-US" altLang="zh-CN" sz="15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 algn="l">
              <a:lnSpc>
                <a:spcPct val="140000"/>
              </a:lnSpc>
            </a:pPr>
            <a:endParaRPr lang="en-US" sz="15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 algn="l">
              <a:lnSpc>
                <a:spcPct val="140000"/>
              </a:lnSpc>
            </a:pPr>
            <a:r>
              <a:rPr lang="zh-CN" altLang="en-US" b="1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右侧为我们目标爬取的网页示例</a:t>
            </a:r>
            <a:endParaRPr lang="en-US" altLang="zh-CN" b="1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 algn="l">
              <a:lnSpc>
                <a:spcPct val="140000"/>
              </a:lnSpc>
            </a:pPr>
            <a:endParaRPr lang="en-US" b="1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 algn="l">
              <a:lnSpc>
                <a:spcPct val="140000"/>
              </a:lnSpc>
            </a:pPr>
            <a:endParaRPr lang="en-US" b="1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 algn="l">
              <a:lnSpc>
                <a:spcPct val="140000"/>
              </a:lnSpc>
            </a:pPr>
            <a:endParaRPr lang="en-US" b="1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732228" y="4509502"/>
            <a:ext cx="2987778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b" anchorCtr="0">
            <a:noAutofit/>
          </a:bodyPr>
          <a:lstStyle/>
          <a:p>
            <a:pPr algn="l">
              <a:lnSpc>
                <a:spcPct val="120000"/>
              </a:lnSpc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81000" y="19452"/>
            <a:ext cx="11334523" cy="116027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 dirty="0" err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书籍爬取</a:t>
            </a:r>
            <a:endParaRPr lang="en-US" sz="3000" b="1" dirty="0">
              <a:solidFill>
                <a:schemeClr val="dk2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209273" y="5048803"/>
            <a:ext cx="5429250" cy="1066632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endParaRPr lang="en-US" sz="15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76400" y="1066801"/>
            <a:ext cx="745573" cy="742650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rmAutofit/>
          </a:bodyPr>
          <a:lstStyle/>
          <a:p>
            <a:pPr algn="l">
              <a:lnSpc>
                <a:spcPct val="120000"/>
              </a:lnSpc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209273" y="4435534"/>
            <a:ext cx="670891" cy="638269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rmAutofit/>
          </a:bodyPr>
          <a:lstStyle/>
          <a:p>
            <a:pPr algn="l">
              <a:lnSpc>
                <a:spcPct val="120000"/>
              </a:lnSpc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762000" y="1066802"/>
            <a:ext cx="838200" cy="742650"/>
          </a:xfrm>
          <a:prstGeom prst="ellipse">
            <a:avLst/>
          </a:prstGeom>
          <a:solidFill>
            <a:schemeClr val="lt2">
              <a:alpha val="100000"/>
            </a:schemeClr>
          </a:solidFill>
          <a:ln/>
        </p:spPr>
      </p:sp>
      <p:sp>
        <p:nvSpPr>
          <p:cNvPr id="12" name="Freeform 12"/>
          <p:cNvSpPr/>
          <p:nvPr/>
        </p:nvSpPr>
        <p:spPr>
          <a:xfrm>
            <a:off x="838200" y="1181501"/>
            <a:ext cx="649757" cy="477072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21920" y="28651"/>
                </a:moveTo>
                <a:lnTo>
                  <a:pt x="121920" y="0"/>
                </a:lnTo>
                <a:lnTo>
                  <a:pt x="152400" y="0"/>
                </a:lnTo>
                <a:lnTo>
                  <a:pt x="152400" y="243840"/>
                </a:lnTo>
                <a:lnTo>
                  <a:pt x="304800" y="243840"/>
                </a:lnTo>
                <a:lnTo>
                  <a:pt x="243840" y="304800"/>
                </a:lnTo>
                <a:lnTo>
                  <a:pt x="30480" y="304800"/>
                </a:lnTo>
                <a:lnTo>
                  <a:pt x="0" y="243840"/>
                </a:lnTo>
                <a:lnTo>
                  <a:pt x="121920" y="243840"/>
                </a:lnTo>
                <a:lnTo>
                  <a:pt x="121920" y="213360"/>
                </a:lnTo>
                <a:lnTo>
                  <a:pt x="0" y="213360"/>
                </a:lnTo>
                <a:lnTo>
                  <a:pt x="0" y="209398"/>
                </a:lnTo>
                <a:cubicBezTo>
                  <a:pt x="56940" y="163544"/>
                  <a:pt x="99498" y="101956"/>
                  <a:pt x="121234" y="31242"/>
                </a:cubicBezTo>
                <a:lnTo>
                  <a:pt x="121920" y="28651"/>
                </a:lnTo>
                <a:close/>
              </a:path>
              <a:path w="304800" h="304800">
                <a:moveTo>
                  <a:pt x="304343" y="213360"/>
                </a:moveTo>
                <a:lnTo>
                  <a:pt x="152400" y="213360"/>
                </a:lnTo>
                <a:lnTo>
                  <a:pt x="152400" y="207874"/>
                </a:lnTo>
                <a:cubicBezTo>
                  <a:pt x="171650" y="179451"/>
                  <a:pt x="183137" y="144409"/>
                  <a:pt x="183137" y="106680"/>
                </a:cubicBezTo>
                <a:cubicBezTo>
                  <a:pt x="183137" y="68951"/>
                  <a:pt x="171660" y="33909"/>
                  <a:pt x="151990" y="4848"/>
                </a:cubicBezTo>
                <a:lnTo>
                  <a:pt x="152400" y="5486"/>
                </a:lnTo>
                <a:lnTo>
                  <a:pt x="152400" y="2438"/>
                </a:lnTo>
                <a:cubicBezTo>
                  <a:pt x="237877" y="37719"/>
                  <a:pt x="298180" y="117796"/>
                  <a:pt x="304305" y="212646"/>
                </a:cubicBezTo>
                <a:lnTo>
                  <a:pt x="304343" y="213360"/>
                </a:lnTo>
              </a:path>
            </a:pathLst>
          </a:custGeom>
          <a:solidFill>
            <a:schemeClr val="accent1">
              <a:alpha val="100000"/>
            </a:schemeClr>
          </a:solidFill>
          <a:ln/>
        </p:spPr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58C0A2F-4BF2-545B-67F5-2F3575FAA5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090" y="269012"/>
            <a:ext cx="6418829" cy="407193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47257211-5E4D-26A8-639C-E3C15D938671}"/>
              </a:ext>
            </a:extLst>
          </p:cNvPr>
          <p:cNvSpPr txBox="1"/>
          <p:nvPr/>
        </p:nvSpPr>
        <p:spPr>
          <a:xfrm>
            <a:off x="609600" y="3627092"/>
            <a:ext cx="4648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2:</a:t>
            </a:r>
            <a:r>
              <a:rPr lang="zh-CN" altLang="en-US" sz="2400" b="1" dirty="0">
                <a:solidFill>
                  <a:srgbClr val="FF0000"/>
                </a:solidFill>
              </a:rPr>
              <a:t>数据模型存储准备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endParaRPr lang="en-US" altLang="zh-CN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CFA7061-BA03-2557-2BFE-DF6266DDC249}"/>
              </a:ext>
            </a:extLst>
          </p:cNvPr>
          <p:cNvSpPr txBox="1"/>
          <p:nvPr/>
        </p:nvSpPr>
        <p:spPr>
          <a:xfrm>
            <a:off x="685801" y="4272677"/>
            <a:ext cx="2834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2.1</a:t>
            </a:r>
            <a:r>
              <a:rPr lang="zh-CN" altLang="en-US" dirty="0">
                <a:solidFill>
                  <a:srgbClr val="FF0000"/>
                </a:solidFill>
              </a:rPr>
              <a:t>书籍单项</a:t>
            </a:r>
            <a:r>
              <a:rPr lang="en-US" altLang="zh-CN" dirty="0" err="1">
                <a:solidFill>
                  <a:srgbClr val="FF0000"/>
                </a:solidFill>
              </a:rPr>
              <a:t>BookItem</a:t>
            </a:r>
            <a:r>
              <a:rPr lang="zh-CN" altLang="en-US" dirty="0">
                <a:solidFill>
                  <a:srgbClr val="FF0000"/>
                </a:solidFill>
              </a:rPr>
              <a:t>类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27815B6-1A74-A748-CE67-C6D2CC500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855" y="4631376"/>
            <a:ext cx="5410668" cy="2007017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0525CA34-8EB2-2491-9DE2-7B0CC27BD707}"/>
              </a:ext>
            </a:extLst>
          </p:cNvPr>
          <p:cNvSpPr txBox="1"/>
          <p:nvPr/>
        </p:nvSpPr>
        <p:spPr>
          <a:xfrm>
            <a:off x="476023" y="4642010"/>
            <a:ext cx="50103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public class </a:t>
            </a:r>
            <a:r>
              <a:rPr lang="en-US" altLang="zh-CN" dirty="0" err="1"/>
              <a:t>BookItem</a:t>
            </a:r>
            <a:r>
              <a:rPr lang="en-US" altLang="zh-CN" dirty="0"/>
              <a:t> implements Serializable {</a:t>
            </a:r>
          </a:p>
          <a:p>
            <a:r>
              <a:rPr lang="en-US" altLang="zh-CN" dirty="0"/>
              <a:t>    private String title;    // </a:t>
            </a:r>
            <a:r>
              <a:rPr lang="zh-CN" altLang="en-US" dirty="0"/>
              <a:t>书名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private String </a:t>
            </a:r>
            <a:r>
              <a:rPr lang="en-US" altLang="zh-CN" dirty="0" err="1"/>
              <a:t>imgUrl</a:t>
            </a:r>
            <a:r>
              <a:rPr lang="en-US" altLang="zh-CN" dirty="0"/>
              <a:t>;   // </a:t>
            </a:r>
            <a:r>
              <a:rPr lang="zh-CN" altLang="en-US" dirty="0"/>
              <a:t>封面图像 </a:t>
            </a:r>
            <a:r>
              <a:rPr lang="en-US" altLang="zh-CN" dirty="0"/>
              <a:t>URL</a:t>
            </a:r>
          </a:p>
          <a:p>
            <a:r>
              <a:rPr lang="en-US" altLang="zh-CN" dirty="0"/>
              <a:t>    // </a:t>
            </a:r>
            <a:r>
              <a:rPr lang="zh-CN" altLang="en-US" dirty="0"/>
              <a:t>构造函数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public </a:t>
            </a:r>
            <a:r>
              <a:rPr lang="en-US" altLang="zh-CN" dirty="0" err="1"/>
              <a:t>BookItem</a:t>
            </a:r>
            <a:r>
              <a:rPr lang="en-US" altLang="zh-CN" dirty="0"/>
              <a:t>(String title, String </a:t>
            </a:r>
            <a:r>
              <a:rPr lang="en-US" altLang="zh-CN" dirty="0" err="1"/>
              <a:t>imgUrl</a:t>
            </a:r>
            <a:r>
              <a:rPr lang="en-US" altLang="zh-CN" dirty="0"/>
              <a:t>) {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this.title</a:t>
            </a:r>
            <a:r>
              <a:rPr lang="en-US" altLang="zh-CN" dirty="0"/>
              <a:t> = title;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this.imgUrl</a:t>
            </a:r>
            <a:r>
              <a:rPr lang="en-US" altLang="zh-CN" dirty="0"/>
              <a:t> = </a:t>
            </a:r>
            <a:r>
              <a:rPr lang="en-US" altLang="zh-CN" dirty="0" err="1"/>
              <a:t>imgUrl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}</a:t>
            </a:r>
          </a:p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A0998FF-517E-964E-8F55-95A9AB5876ED}"/>
              </a:ext>
            </a:extLst>
          </p:cNvPr>
          <p:cNvSpPr txBox="1"/>
          <p:nvPr/>
        </p:nvSpPr>
        <p:spPr>
          <a:xfrm>
            <a:off x="1752600" y="1219200"/>
            <a:ext cx="608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02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10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381869-DF8E-8D18-B250-77E96D001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18D68E6-FD67-C790-C27F-37C2E688AA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44" y="0"/>
            <a:ext cx="12192000" cy="6858000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0E413D31-6EF3-F863-7483-B4A085900E6E}"/>
              </a:ext>
            </a:extLst>
          </p:cNvPr>
          <p:cNvSpPr/>
          <p:nvPr/>
        </p:nvSpPr>
        <p:spPr>
          <a:xfrm>
            <a:off x="0" y="-12405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</a:path>
            </a:pathLst>
          </a:custGeom>
          <a:solidFill>
            <a:schemeClr val="lt1">
              <a:alpha val="90000"/>
            </a:schemeClr>
          </a:solidFill>
          <a:ln/>
        </p:spPr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77D6285-8F61-4858-347F-334772DA4C7E}"/>
              </a:ext>
            </a:extLst>
          </p:cNvPr>
          <p:cNvSpPr txBox="1"/>
          <p:nvPr/>
        </p:nvSpPr>
        <p:spPr>
          <a:xfrm>
            <a:off x="2788511" y="2014308"/>
            <a:ext cx="2987778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b" anchorCtr="0">
            <a:noAutofit/>
          </a:bodyPr>
          <a:lstStyle/>
          <a:p>
            <a:pPr algn="l">
              <a:lnSpc>
                <a:spcPct val="120000"/>
              </a:lnSpc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D3E1106-9DD6-F3E6-6B44-9AC4BA18203C}"/>
              </a:ext>
            </a:extLst>
          </p:cNvPr>
          <p:cNvSpPr txBox="1"/>
          <p:nvPr/>
        </p:nvSpPr>
        <p:spPr>
          <a:xfrm>
            <a:off x="2265556" y="2589176"/>
            <a:ext cx="5429250" cy="1066632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endParaRPr lang="en-US" sz="15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FE74671-6312-D3F5-ACD0-F63C33B75817}"/>
              </a:ext>
            </a:extLst>
          </p:cNvPr>
          <p:cNvSpPr txBox="1"/>
          <p:nvPr/>
        </p:nvSpPr>
        <p:spPr>
          <a:xfrm>
            <a:off x="6732228" y="4509502"/>
            <a:ext cx="2987778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b" anchorCtr="0">
            <a:noAutofit/>
          </a:bodyPr>
          <a:lstStyle/>
          <a:p>
            <a:pPr algn="l">
              <a:lnSpc>
                <a:spcPct val="120000"/>
              </a:lnSpc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193C64E-DB03-D7C9-FCE0-6E7833889139}"/>
              </a:ext>
            </a:extLst>
          </p:cNvPr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endParaRPr lang="en-US" sz="3000" b="1" dirty="0">
              <a:solidFill>
                <a:schemeClr val="dk2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B4C17BD-293E-D28B-DD2D-73702F10BC28}"/>
              </a:ext>
            </a:extLst>
          </p:cNvPr>
          <p:cNvSpPr txBox="1"/>
          <p:nvPr/>
        </p:nvSpPr>
        <p:spPr>
          <a:xfrm>
            <a:off x="6209273" y="5048803"/>
            <a:ext cx="5429250" cy="1066632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endParaRPr lang="en-US" sz="15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8966A13B-87EB-0DCD-45BE-E52EEC9AB154}"/>
              </a:ext>
            </a:extLst>
          </p:cNvPr>
          <p:cNvSpPr txBox="1"/>
          <p:nvPr/>
        </p:nvSpPr>
        <p:spPr>
          <a:xfrm>
            <a:off x="2265556" y="1929773"/>
            <a:ext cx="649757" cy="659403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rmAutofit/>
          </a:bodyPr>
          <a:lstStyle/>
          <a:p>
            <a:pPr algn="l">
              <a:lnSpc>
                <a:spcPct val="120000"/>
              </a:lnSpc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D465B0A-9141-6977-A1FC-E9D080B47E9B}"/>
              </a:ext>
            </a:extLst>
          </p:cNvPr>
          <p:cNvSpPr txBox="1"/>
          <p:nvPr/>
        </p:nvSpPr>
        <p:spPr>
          <a:xfrm>
            <a:off x="6209273" y="4435534"/>
            <a:ext cx="670891" cy="638269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rmAutofit/>
          </a:bodyPr>
          <a:lstStyle/>
          <a:p>
            <a:pPr algn="l">
              <a:lnSpc>
                <a:spcPct val="120000"/>
              </a:lnSpc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BA79AF8-BF73-79A4-D1A6-7E0B248357B4}"/>
              </a:ext>
            </a:extLst>
          </p:cNvPr>
          <p:cNvSpPr txBox="1"/>
          <p:nvPr/>
        </p:nvSpPr>
        <p:spPr>
          <a:xfrm>
            <a:off x="762000" y="457200"/>
            <a:ext cx="480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2.2</a:t>
            </a:r>
            <a:r>
              <a:rPr lang="zh-CN" altLang="en-US" sz="2400" b="1" dirty="0">
                <a:solidFill>
                  <a:srgbClr val="FF0000"/>
                </a:solidFill>
              </a:rPr>
              <a:t>书籍存储：数据库</a:t>
            </a:r>
            <a:r>
              <a:rPr lang="en-US" altLang="zh-CN" sz="2400" b="1" dirty="0" err="1">
                <a:solidFill>
                  <a:srgbClr val="FF0000"/>
                </a:solidFill>
              </a:rPr>
              <a:t>DataBase</a:t>
            </a:r>
            <a:r>
              <a:rPr lang="zh-CN" altLang="en-US" sz="2400" b="1" dirty="0">
                <a:solidFill>
                  <a:srgbClr val="FF0000"/>
                </a:solidFill>
              </a:rPr>
              <a:t>类：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r>
              <a:rPr lang="zh-CN" altLang="en-US" sz="2400" b="1" dirty="0">
                <a:solidFill>
                  <a:srgbClr val="FF0000"/>
                </a:solidFill>
              </a:rPr>
              <a:t>基于</a:t>
            </a:r>
            <a:r>
              <a:rPr lang="en-US" altLang="zh-CN" sz="2400" b="1" dirty="0">
                <a:solidFill>
                  <a:srgbClr val="FF0000"/>
                </a:solidFill>
              </a:rPr>
              <a:t>SQLite</a:t>
            </a:r>
            <a:r>
              <a:rPr lang="zh-CN" altLang="en-US" sz="2400" b="1" dirty="0">
                <a:solidFill>
                  <a:srgbClr val="FF0000"/>
                </a:solidFill>
              </a:rPr>
              <a:t>实现书籍的增删查改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3A9870C-4929-026E-B3F8-B8D88C3B0B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390791"/>
            <a:ext cx="6480216" cy="331602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7F9B5804-65EC-8BED-1E6C-6AD6F782159F}"/>
              </a:ext>
            </a:extLst>
          </p:cNvPr>
          <p:cNvSpPr txBox="1"/>
          <p:nvPr/>
        </p:nvSpPr>
        <p:spPr>
          <a:xfrm>
            <a:off x="382391" y="2178480"/>
            <a:ext cx="50762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建立两个表</a:t>
            </a:r>
            <a:r>
              <a:rPr lang="en-US" altLang="zh-CN" b="1" dirty="0" err="1">
                <a:solidFill>
                  <a:srgbClr val="FF0000"/>
                </a:solidFill>
              </a:rPr>
              <a:t>all_booklist</a:t>
            </a:r>
            <a:r>
              <a:rPr lang="zh-CN" altLang="en-US" b="1" dirty="0">
                <a:solidFill>
                  <a:srgbClr val="FF0000"/>
                </a:solidFill>
              </a:rPr>
              <a:t>与</a:t>
            </a:r>
            <a:r>
              <a:rPr lang="en-US" altLang="zh-CN" b="1" dirty="0">
                <a:solidFill>
                  <a:srgbClr val="FF0000"/>
                </a:solidFill>
              </a:rPr>
              <a:t>booklist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分别存储网页</a:t>
            </a:r>
            <a:r>
              <a:rPr lang="zh-CN" altLang="en-US" b="1" dirty="0">
                <a:solidFill>
                  <a:srgbClr val="00B050"/>
                </a:solidFill>
              </a:rPr>
              <a:t>爬取的所有</a:t>
            </a:r>
            <a:r>
              <a:rPr lang="zh-CN" altLang="en-US" b="1" dirty="0">
                <a:solidFill>
                  <a:srgbClr val="FF0000"/>
                </a:solidFill>
              </a:rPr>
              <a:t>书籍与</a:t>
            </a:r>
            <a:r>
              <a:rPr lang="zh-CN" altLang="en-US" b="1" dirty="0">
                <a:solidFill>
                  <a:srgbClr val="00B050"/>
                </a:solidFill>
              </a:rPr>
              <a:t>加入书架</a:t>
            </a:r>
            <a:r>
              <a:rPr lang="zh-CN" altLang="en-US" b="1" dirty="0">
                <a:solidFill>
                  <a:srgbClr val="FF0000"/>
                </a:solidFill>
              </a:rPr>
              <a:t>的书籍。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匹配前面</a:t>
            </a:r>
            <a:r>
              <a:rPr lang="en-US" altLang="zh-CN" b="1" dirty="0" err="1">
                <a:solidFill>
                  <a:srgbClr val="FF0000"/>
                </a:solidFill>
              </a:rPr>
              <a:t>BookItem</a:t>
            </a:r>
            <a:r>
              <a:rPr lang="zh-CN" altLang="en-US" b="1" dirty="0">
                <a:solidFill>
                  <a:srgbClr val="FF0000"/>
                </a:solidFill>
              </a:rPr>
              <a:t>字段为书名与图片链接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AB407F2C-B27E-7106-B442-486C82BC2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6751" y="275216"/>
            <a:ext cx="6316714" cy="285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30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44" y="0"/>
            <a:ext cx="12192000" cy="6858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</a:path>
            </a:pathLst>
          </a:custGeom>
          <a:solidFill>
            <a:schemeClr val="lt1">
              <a:alpha val="90000"/>
            </a:schemeClr>
          </a:solidFill>
          <a:ln/>
        </p:spPr>
      </p:sp>
      <p:sp>
        <p:nvSpPr>
          <p:cNvPr id="4" name="AutoShape 4"/>
          <p:cNvSpPr/>
          <p:nvPr/>
        </p:nvSpPr>
        <p:spPr>
          <a:xfrm>
            <a:off x="912343" y="2059640"/>
            <a:ext cx="2738721" cy="2738721"/>
          </a:xfrm>
          <a:prstGeom prst="ellipse">
            <a:avLst/>
          </a:prstGeom>
          <a:gradFill>
            <a:gsLst>
              <a:gs pos="0">
                <a:schemeClr val="accent2">
                  <a:alpha val="15000"/>
                </a:schemeClr>
              </a:gs>
              <a:gs pos="100000">
                <a:schemeClr val="accent2">
                  <a:alpha val="15000"/>
                  <a:lumMod val="40000"/>
                  <a:lumOff val="60000"/>
                </a:schemeClr>
              </a:gs>
            </a:gsLst>
            <a:lin ang="0"/>
          </a:gradFill>
          <a:ln/>
        </p:spPr>
      </p:sp>
      <p:sp>
        <p:nvSpPr>
          <p:cNvPr id="5" name="TextBox 5"/>
          <p:cNvSpPr txBox="1"/>
          <p:nvPr/>
        </p:nvSpPr>
        <p:spPr>
          <a:xfrm>
            <a:off x="5860682" y="1004888"/>
            <a:ext cx="4382213" cy="484822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 marL="228600" lvl="1" indent="-228600">
              <a:lnSpc>
                <a:spcPct val="140000"/>
              </a:lnSpc>
              <a:buFont typeface="Arial"/>
              <a:buChar char="•"/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项目背景</a:t>
            </a:r>
          </a:p>
          <a:p>
            <a:pPr marL="228600" lvl="1" indent="-228600">
              <a:lnSpc>
                <a:spcPct val="140000"/>
              </a:lnSpc>
              <a:buFont typeface="Arial"/>
              <a:buChar char="•"/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技术需求</a:t>
            </a:r>
          </a:p>
          <a:p>
            <a:pPr marL="228600" lvl="1" indent="-228600">
              <a:lnSpc>
                <a:spcPct val="140000"/>
              </a:lnSpc>
              <a:buFont typeface="Arial"/>
              <a:buChar char="•"/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功能介绍</a:t>
            </a:r>
          </a:p>
          <a:p>
            <a:pPr marL="228600" lvl="1" indent="-228600">
              <a:lnSpc>
                <a:spcPct val="140000"/>
              </a:lnSpc>
              <a:buFont typeface="Arial"/>
              <a:buChar char="•"/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主要功能代码与讲解</a:t>
            </a:r>
          </a:p>
          <a:p>
            <a:pPr marL="228600" lvl="1" indent="-228600">
              <a:lnSpc>
                <a:spcPct val="140000"/>
              </a:lnSpc>
              <a:buFont typeface="Arial"/>
              <a:buChar char="•"/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未来改进方向</a:t>
            </a:r>
          </a:p>
          <a:p>
            <a:pPr marL="228600" lvl="1" indent="-228600">
              <a:lnSpc>
                <a:spcPct val="140000"/>
              </a:lnSpc>
              <a:buFont typeface="Arial"/>
              <a:buChar char="•"/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总结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84673" y="2576513"/>
            <a:ext cx="2532780" cy="170497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765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目录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10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2B5B55-CBA3-5E6A-00E4-158FA260D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09DF3E6-4437-F8B9-3FD6-0849DA50D0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44" y="0"/>
            <a:ext cx="12192000" cy="6858000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A7C7DF1C-3216-8CFE-1EC0-E1D4EB804EFF}"/>
              </a:ext>
            </a:extLst>
          </p:cNvPr>
          <p:cNvSpPr/>
          <p:nvPr/>
        </p:nvSpPr>
        <p:spPr>
          <a:xfrm>
            <a:off x="0" y="-40349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</a:path>
            </a:pathLst>
          </a:custGeom>
          <a:solidFill>
            <a:schemeClr val="lt1">
              <a:alpha val="90000"/>
            </a:schemeClr>
          </a:solidFill>
          <a:ln/>
        </p:spPr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C99C09AD-164D-3FED-24A5-D1D9A6415D38}"/>
              </a:ext>
            </a:extLst>
          </p:cNvPr>
          <p:cNvSpPr txBox="1"/>
          <p:nvPr/>
        </p:nvSpPr>
        <p:spPr>
          <a:xfrm>
            <a:off x="2788511" y="2014308"/>
            <a:ext cx="2987778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b" anchorCtr="0">
            <a:noAutofit/>
          </a:bodyPr>
          <a:lstStyle/>
          <a:p>
            <a:pPr algn="l">
              <a:lnSpc>
                <a:spcPct val="120000"/>
              </a:lnSpc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C3F1BB7-FCC6-19D8-5620-F9F47B57659C}"/>
              </a:ext>
            </a:extLst>
          </p:cNvPr>
          <p:cNvSpPr txBox="1"/>
          <p:nvPr/>
        </p:nvSpPr>
        <p:spPr>
          <a:xfrm>
            <a:off x="2265556" y="2589176"/>
            <a:ext cx="5429250" cy="1066632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endParaRPr lang="en-US" sz="15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73EF48F-9C1D-5A9E-C12A-855997C63736}"/>
              </a:ext>
            </a:extLst>
          </p:cNvPr>
          <p:cNvSpPr txBox="1"/>
          <p:nvPr/>
        </p:nvSpPr>
        <p:spPr>
          <a:xfrm>
            <a:off x="6732228" y="4509502"/>
            <a:ext cx="2987778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b" anchorCtr="0">
            <a:noAutofit/>
          </a:bodyPr>
          <a:lstStyle/>
          <a:p>
            <a:pPr algn="l">
              <a:lnSpc>
                <a:spcPct val="120000"/>
              </a:lnSpc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DAF9C0C-56F4-CD58-6AC4-70548D6ED1E1}"/>
              </a:ext>
            </a:extLst>
          </p:cNvPr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endParaRPr lang="en-US" sz="3000" b="1" dirty="0">
              <a:solidFill>
                <a:schemeClr val="dk2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A56D505-98CD-6A78-33F3-07B1418A0A46}"/>
              </a:ext>
            </a:extLst>
          </p:cNvPr>
          <p:cNvSpPr txBox="1"/>
          <p:nvPr/>
        </p:nvSpPr>
        <p:spPr>
          <a:xfrm>
            <a:off x="6209273" y="5048803"/>
            <a:ext cx="5429250" cy="1066632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endParaRPr lang="en-US" sz="15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E5974D1-8112-5721-ACC0-8118CA5D96D1}"/>
              </a:ext>
            </a:extLst>
          </p:cNvPr>
          <p:cNvSpPr txBox="1"/>
          <p:nvPr/>
        </p:nvSpPr>
        <p:spPr>
          <a:xfrm>
            <a:off x="2265556" y="1929773"/>
            <a:ext cx="649757" cy="659403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rmAutofit/>
          </a:bodyPr>
          <a:lstStyle/>
          <a:p>
            <a:pPr algn="l">
              <a:lnSpc>
                <a:spcPct val="120000"/>
              </a:lnSpc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DDB6C16-BB1E-0174-2529-63DD0FD2F5C0}"/>
              </a:ext>
            </a:extLst>
          </p:cNvPr>
          <p:cNvSpPr txBox="1"/>
          <p:nvPr/>
        </p:nvSpPr>
        <p:spPr>
          <a:xfrm>
            <a:off x="6209273" y="4435534"/>
            <a:ext cx="670891" cy="638269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rmAutofit/>
          </a:bodyPr>
          <a:lstStyle/>
          <a:p>
            <a:pPr algn="l">
              <a:lnSpc>
                <a:spcPct val="120000"/>
              </a:lnSpc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BB5C7E1-5B3D-2190-51EE-10F63C4ABFC6}"/>
              </a:ext>
            </a:extLst>
          </p:cNvPr>
          <p:cNvSpPr txBox="1"/>
          <p:nvPr/>
        </p:nvSpPr>
        <p:spPr>
          <a:xfrm>
            <a:off x="3276600" y="-40348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3</a:t>
            </a:r>
            <a:r>
              <a:rPr lang="zh-CN" altLang="en-US" sz="2800" b="1" dirty="0">
                <a:solidFill>
                  <a:srgbClr val="FF0000"/>
                </a:solidFill>
              </a:rPr>
              <a:t>：获取网页与解析书籍实现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0630012-0A1C-3A00-DB50-C92EFFFDD764}"/>
              </a:ext>
            </a:extLst>
          </p:cNvPr>
          <p:cNvSpPr txBox="1"/>
          <p:nvPr/>
        </p:nvSpPr>
        <p:spPr>
          <a:xfrm>
            <a:off x="533400" y="877933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3.1</a:t>
            </a:r>
            <a:r>
              <a:rPr lang="zh-CN" altLang="en-US" dirty="0"/>
              <a:t>核心成员变量以及构造方法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6FF27A7-B110-5514-A5F4-E4C8DB12B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26508"/>
            <a:ext cx="7714580" cy="355626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127832AA-21A2-85E9-0B61-60A6A26021FF}"/>
              </a:ext>
            </a:extLst>
          </p:cNvPr>
          <p:cNvSpPr txBox="1"/>
          <p:nvPr/>
        </p:nvSpPr>
        <p:spPr>
          <a:xfrm>
            <a:off x="272158" y="1271665"/>
            <a:ext cx="407292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Context </a:t>
            </a:r>
            <a:r>
              <a:rPr lang="en-US" altLang="zh-CN" dirty="0" err="1"/>
              <a:t>context</a:t>
            </a:r>
            <a:r>
              <a:rPr lang="en-US" altLang="zh-CN" dirty="0"/>
              <a:t>: </a:t>
            </a:r>
            <a:r>
              <a:rPr lang="zh-CN" altLang="en-US" dirty="0"/>
              <a:t>应用环境上下文，初始化与之相关的组件比如数据库，用如下。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Handler </a:t>
            </a:r>
            <a:r>
              <a:rPr lang="en-US" altLang="zh-CN" dirty="0" err="1"/>
              <a:t>mainHandler</a:t>
            </a:r>
            <a:r>
              <a:rPr lang="en-US" altLang="zh-CN" dirty="0"/>
              <a:t>: </a:t>
            </a:r>
            <a:r>
              <a:rPr lang="zh-CN" altLang="en-US" dirty="0"/>
              <a:t>回到主线程</a:t>
            </a:r>
            <a:r>
              <a:rPr lang="en-US" altLang="zh-CN" dirty="0"/>
              <a:t>Handler</a:t>
            </a:r>
            <a:r>
              <a:rPr lang="zh-CN" altLang="en-US" dirty="0"/>
              <a:t>，更新</a:t>
            </a:r>
            <a:r>
              <a:rPr lang="en-US" altLang="zh-CN" dirty="0"/>
              <a:t>UI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Type</a:t>
            </a:r>
            <a:r>
              <a:rPr lang="zh-CN" altLang="en-US" dirty="0"/>
              <a:t>：根据获取的不同节点，联动书城</a:t>
            </a:r>
            <a:r>
              <a:rPr lang="en-US" altLang="zh-CN" dirty="0"/>
              <a:t>tab</a:t>
            </a:r>
            <a:r>
              <a:rPr lang="zh-CN" altLang="en-US" dirty="0"/>
              <a:t>栏的</a:t>
            </a:r>
            <a:r>
              <a:rPr lang="en-US" altLang="zh-CN" dirty="0">
                <a:solidFill>
                  <a:srgbClr val="FF0000"/>
                </a:solidFill>
              </a:rPr>
              <a:t>position</a:t>
            </a:r>
            <a:r>
              <a:rPr lang="zh-CN" altLang="en-US" dirty="0"/>
              <a:t>导入对应书籍类别。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DataBase</a:t>
            </a:r>
            <a:r>
              <a:rPr lang="en-US" altLang="zh-CN" dirty="0"/>
              <a:t> database: </a:t>
            </a:r>
            <a:r>
              <a:rPr lang="zh-CN" altLang="en-US" dirty="0"/>
              <a:t>数据库操作对象。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OnBooksFetchedListener</a:t>
            </a:r>
            <a:r>
              <a:rPr lang="en-US" altLang="zh-CN" dirty="0"/>
              <a:t> listener: </a:t>
            </a:r>
            <a:r>
              <a:rPr lang="zh-CN" altLang="en-US" dirty="0"/>
              <a:t>回调接口，通知</a:t>
            </a:r>
            <a:r>
              <a:rPr lang="en-US" altLang="zh-CN" dirty="0"/>
              <a:t>UI</a:t>
            </a:r>
            <a:r>
              <a:rPr lang="zh-CN" altLang="en-US" dirty="0"/>
              <a:t>更新状态。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D0D3F76-89AE-BD79-190B-1A8D3143B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199" y="4895551"/>
            <a:ext cx="10091615" cy="1894932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1A01D962-E683-B1DD-C1BF-65E14C63EE67}"/>
              </a:ext>
            </a:extLst>
          </p:cNvPr>
          <p:cNvSpPr txBox="1"/>
          <p:nvPr/>
        </p:nvSpPr>
        <p:spPr>
          <a:xfrm>
            <a:off x="6874848" y="4548305"/>
            <a:ext cx="1780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highlight>
                  <a:srgbClr val="FFFF00"/>
                </a:highlight>
              </a:rPr>
              <a:t>BsTabFragment</a:t>
            </a:r>
            <a:endParaRPr lang="zh-CN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52977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10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AB176E-1A28-E986-9F2E-57EC1F7C3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B906123-2B9C-8D20-555F-1ABB9429C6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44" y="0"/>
            <a:ext cx="12192000" cy="6858000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BC8D4E37-AD38-730C-B98B-C49B241E6F91}"/>
              </a:ext>
            </a:extLst>
          </p:cNvPr>
          <p:cNvSpPr/>
          <p:nvPr/>
        </p:nvSpPr>
        <p:spPr>
          <a:xfrm>
            <a:off x="-7620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</a:path>
            </a:pathLst>
          </a:custGeom>
          <a:solidFill>
            <a:schemeClr val="lt1">
              <a:alpha val="90000"/>
            </a:schemeClr>
          </a:solidFill>
          <a:ln/>
        </p:spPr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6EA38698-B21E-4CAF-5E99-947F009205DB}"/>
              </a:ext>
            </a:extLst>
          </p:cNvPr>
          <p:cNvSpPr txBox="1"/>
          <p:nvPr/>
        </p:nvSpPr>
        <p:spPr>
          <a:xfrm>
            <a:off x="2788511" y="2014308"/>
            <a:ext cx="2987778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b" anchorCtr="0">
            <a:noAutofit/>
          </a:bodyPr>
          <a:lstStyle/>
          <a:p>
            <a:pPr algn="l">
              <a:lnSpc>
                <a:spcPct val="120000"/>
              </a:lnSpc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F72C0D9-2F81-D58C-EE4D-6042F301A414}"/>
              </a:ext>
            </a:extLst>
          </p:cNvPr>
          <p:cNvSpPr txBox="1"/>
          <p:nvPr/>
        </p:nvSpPr>
        <p:spPr>
          <a:xfrm>
            <a:off x="2265556" y="2589176"/>
            <a:ext cx="5429250" cy="1066632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endParaRPr lang="en-US" sz="15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BE82C66-9CB5-3517-0B4D-05B0BF4A4FC2}"/>
              </a:ext>
            </a:extLst>
          </p:cNvPr>
          <p:cNvSpPr txBox="1"/>
          <p:nvPr/>
        </p:nvSpPr>
        <p:spPr>
          <a:xfrm>
            <a:off x="6732228" y="4509502"/>
            <a:ext cx="2987778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b" anchorCtr="0">
            <a:noAutofit/>
          </a:bodyPr>
          <a:lstStyle/>
          <a:p>
            <a:pPr algn="l">
              <a:lnSpc>
                <a:spcPct val="120000"/>
              </a:lnSpc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DE14416-DB08-9F1C-CBB3-D82551F1BE27}"/>
              </a:ext>
            </a:extLst>
          </p:cNvPr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endParaRPr lang="en-US" sz="3000" b="1" dirty="0">
              <a:solidFill>
                <a:schemeClr val="dk2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11EF7A7-A7AC-A53D-656E-A27126ECBFE4}"/>
              </a:ext>
            </a:extLst>
          </p:cNvPr>
          <p:cNvSpPr txBox="1"/>
          <p:nvPr/>
        </p:nvSpPr>
        <p:spPr>
          <a:xfrm>
            <a:off x="6209273" y="5048803"/>
            <a:ext cx="5429250" cy="1066632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endParaRPr lang="en-US" sz="15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96B0D0D-F23E-6200-1DA0-2AE42880CC30}"/>
              </a:ext>
            </a:extLst>
          </p:cNvPr>
          <p:cNvSpPr txBox="1"/>
          <p:nvPr/>
        </p:nvSpPr>
        <p:spPr>
          <a:xfrm>
            <a:off x="2265556" y="1929773"/>
            <a:ext cx="649757" cy="659403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rmAutofit/>
          </a:bodyPr>
          <a:lstStyle/>
          <a:p>
            <a:pPr algn="l">
              <a:lnSpc>
                <a:spcPct val="120000"/>
              </a:lnSpc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28D264F-8F3D-8151-6628-4BE40146F364}"/>
              </a:ext>
            </a:extLst>
          </p:cNvPr>
          <p:cNvSpPr txBox="1"/>
          <p:nvPr/>
        </p:nvSpPr>
        <p:spPr>
          <a:xfrm>
            <a:off x="6209273" y="4435534"/>
            <a:ext cx="670891" cy="638269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rmAutofit/>
          </a:bodyPr>
          <a:lstStyle/>
          <a:p>
            <a:pPr algn="l">
              <a:lnSpc>
                <a:spcPct val="120000"/>
              </a:lnSpc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7541D0F-07B9-1DCC-BD93-55D8D8F60349}"/>
              </a:ext>
            </a:extLst>
          </p:cNvPr>
          <p:cNvSpPr txBox="1"/>
          <p:nvPr/>
        </p:nvSpPr>
        <p:spPr>
          <a:xfrm>
            <a:off x="609600" y="380640"/>
            <a:ext cx="358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3.2</a:t>
            </a:r>
            <a:r>
              <a:rPr lang="zh-CN" altLang="en-US" sz="2000" dirty="0">
                <a:solidFill>
                  <a:srgbClr val="FF0000"/>
                </a:solidFill>
              </a:rPr>
              <a:t>核心方法：</a:t>
            </a:r>
            <a:r>
              <a:rPr lang="en-US" altLang="zh-CN" sz="2000" dirty="0" err="1">
                <a:solidFill>
                  <a:srgbClr val="FF0000"/>
                </a:solidFill>
              </a:rPr>
              <a:t>fetchBooks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E553EF5-8BAA-87D5-F8BE-CBB3D19D6B1E}"/>
              </a:ext>
            </a:extLst>
          </p:cNvPr>
          <p:cNvSpPr txBox="1"/>
          <p:nvPr/>
        </p:nvSpPr>
        <p:spPr>
          <a:xfrm>
            <a:off x="948728" y="2182181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A786B3E-8F01-A311-C5E9-A8958F25B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670" y="742565"/>
            <a:ext cx="8195996" cy="5961772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ECBD26FF-7D65-311A-42AA-C8EA061F1969}"/>
              </a:ext>
            </a:extLst>
          </p:cNvPr>
          <p:cNvSpPr txBox="1"/>
          <p:nvPr/>
        </p:nvSpPr>
        <p:spPr>
          <a:xfrm>
            <a:off x="75747" y="1082121"/>
            <a:ext cx="379192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创建一个线程，避免阻塞主线程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 err="1"/>
              <a:t>Jsoup</a:t>
            </a:r>
            <a:r>
              <a:rPr lang="zh-CN" altLang="en-US" dirty="0"/>
              <a:t>库连接目标网址。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userAgent</a:t>
            </a:r>
            <a:r>
              <a:rPr lang="en-US" altLang="zh-CN" dirty="0"/>
              <a:t>()</a:t>
            </a:r>
            <a:r>
              <a:rPr lang="zh-CN" altLang="en-US" dirty="0"/>
              <a:t>：设置模拟的浏览器信息，避免服务器屏蔽爬虫。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.get()</a:t>
            </a:r>
            <a:r>
              <a:rPr lang="zh-CN" altLang="en-US" dirty="0"/>
              <a:t>：同步发送</a:t>
            </a:r>
            <a:r>
              <a:rPr lang="en-US" altLang="zh-CN" dirty="0"/>
              <a:t>HTTP GET</a:t>
            </a:r>
            <a:r>
              <a:rPr lang="zh-CN" altLang="en-US" dirty="0"/>
              <a:t>请求，并返回网页整个的</a:t>
            </a:r>
            <a:r>
              <a:rPr lang="en-US" altLang="zh-CN" dirty="0"/>
              <a:t>HTML</a:t>
            </a:r>
            <a:r>
              <a:rPr lang="zh-CN" altLang="en-US" dirty="0"/>
              <a:t>文档对象</a:t>
            </a:r>
            <a:r>
              <a:rPr lang="en-US" altLang="zh-CN" dirty="0"/>
              <a:t>Document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调用自定义方法</a:t>
            </a:r>
            <a:r>
              <a:rPr lang="en-US" altLang="zh-CN" dirty="0" err="1">
                <a:solidFill>
                  <a:srgbClr val="00B050"/>
                </a:solidFill>
              </a:rPr>
              <a:t>selectNodeByType</a:t>
            </a:r>
            <a:r>
              <a:rPr lang="en-US" altLang="zh-CN" dirty="0">
                <a:solidFill>
                  <a:srgbClr val="00B050"/>
                </a:solidFill>
              </a:rPr>
              <a:t>()</a:t>
            </a:r>
            <a:r>
              <a:rPr lang="zh-CN" altLang="en-US" dirty="0"/>
              <a:t>；再初始化列表存储每个节点书籍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r>
              <a:rPr lang="zh-CN" altLang="en-US" dirty="0"/>
              <a:t>调用自定义方法</a:t>
            </a:r>
            <a:r>
              <a:rPr lang="en-US" altLang="zh-CN" dirty="0" err="1">
                <a:solidFill>
                  <a:srgbClr val="00B050"/>
                </a:solidFill>
              </a:rPr>
              <a:t>parseBookData</a:t>
            </a:r>
            <a:r>
              <a:rPr lang="en-US" altLang="zh-CN" dirty="0">
                <a:solidFill>
                  <a:srgbClr val="00B050"/>
                </a:solidFill>
              </a:rPr>
              <a:t>() </a:t>
            </a:r>
            <a:r>
              <a:rPr lang="zh-CN" altLang="en-US" dirty="0"/>
              <a:t>方法解析节点内容。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调用方法</a:t>
            </a:r>
            <a:r>
              <a:rPr lang="en-US" altLang="zh-CN" dirty="0" err="1">
                <a:solidFill>
                  <a:srgbClr val="00B050"/>
                </a:solidFill>
              </a:rPr>
              <a:t>insertBooksToDatabase</a:t>
            </a:r>
            <a:r>
              <a:rPr lang="en-US" altLang="zh-CN" dirty="0">
                <a:solidFill>
                  <a:srgbClr val="00B050"/>
                </a:solidFill>
              </a:rPr>
              <a:t>()</a:t>
            </a:r>
            <a:r>
              <a:rPr lang="zh-CN" altLang="en-US" dirty="0"/>
              <a:t>，存入所有书籍列表（</a:t>
            </a:r>
            <a:r>
              <a:rPr lang="en-US" altLang="zh-CN" dirty="0" err="1">
                <a:solidFill>
                  <a:srgbClr val="00B050"/>
                </a:solidFill>
              </a:rPr>
              <a:t>all_booklist</a:t>
            </a:r>
            <a:r>
              <a:rPr lang="zh-CN" altLang="en-US" dirty="0"/>
              <a:t>）。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mainHanderler</a:t>
            </a:r>
            <a:r>
              <a:rPr lang="zh-CN" altLang="en-US" dirty="0"/>
              <a:t>切回主线程。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1244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10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306AD1-D0CB-F952-224A-67E82FBA9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CB5CBC2-5219-914B-A24C-3DE7078B1C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44" y="0"/>
            <a:ext cx="12192000" cy="6858000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321192D6-7DAE-17FD-BF24-971FD7D8E4C2}"/>
              </a:ext>
            </a:extLst>
          </p:cNvPr>
          <p:cNvSpPr/>
          <p:nvPr/>
        </p:nvSpPr>
        <p:spPr>
          <a:xfrm>
            <a:off x="-744" y="-40084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</a:path>
            </a:pathLst>
          </a:custGeom>
          <a:solidFill>
            <a:schemeClr val="lt1">
              <a:alpha val="90000"/>
            </a:schemeClr>
          </a:solidFill>
          <a:ln/>
        </p:spPr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310CCDE0-BCFE-E2F7-DD80-BE2E19DF50AD}"/>
              </a:ext>
            </a:extLst>
          </p:cNvPr>
          <p:cNvSpPr txBox="1"/>
          <p:nvPr/>
        </p:nvSpPr>
        <p:spPr>
          <a:xfrm>
            <a:off x="2788511" y="2014308"/>
            <a:ext cx="2987778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b" anchorCtr="0">
            <a:noAutofit/>
          </a:bodyPr>
          <a:lstStyle/>
          <a:p>
            <a:pPr algn="l">
              <a:lnSpc>
                <a:spcPct val="120000"/>
              </a:lnSpc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78DF788-21AB-7519-810C-C7A7C6E1A310}"/>
              </a:ext>
            </a:extLst>
          </p:cNvPr>
          <p:cNvSpPr txBox="1"/>
          <p:nvPr/>
        </p:nvSpPr>
        <p:spPr>
          <a:xfrm>
            <a:off x="2265556" y="2589176"/>
            <a:ext cx="5429250" cy="1066632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endParaRPr lang="en-US" sz="15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E8F9ADC-1E33-349C-C651-426EA552DAE4}"/>
              </a:ext>
            </a:extLst>
          </p:cNvPr>
          <p:cNvSpPr txBox="1"/>
          <p:nvPr/>
        </p:nvSpPr>
        <p:spPr>
          <a:xfrm>
            <a:off x="6732228" y="4509502"/>
            <a:ext cx="2987778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b" anchorCtr="0">
            <a:noAutofit/>
          </a:bodyPr>
          <a:lstStyle/>
          <a:p>
            <a:pPr algn="l">
              <a:lnSpc>
                <a:spcPct val="120000"/>
              </a:lnSpc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F5EDD92-A768-01A7-E18A-2FFAB7A09DE1}"/>
              </a:ext>
            </a:extLst>
          </p:cNvPr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endParaRPr lang="en-US" sz="3000" b="1" dirty="0">
              <a:solidFill>
                <a:schemeClr val="dk2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F6669A6-B81B-3036-A179-C884E5FD7243}"/>
              </a:ext>
            </a:extLst>
          </p:cNvPr>
          <p:cNvSpPr txBox="1"/>
          <p:nvPr/>
        </p:nvSpPr>
        <p:spPr>
          <a:xfrm>
            <a:off x="6209273" y="5048803"/>
            <a:ext cx="5429250" cy="1066632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endParaRPr lang="en-US" sz="15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845C0C04-7B85-E094-705B-F7EE15A554E5}"/>
              </a:ext>
            </a:extLst>
          </p:cNvPr>
          <p:cNvSpPr txBox="1"/>
          <p:nvPr/>
        </p:nvSpPr>
        <p:spPr>
          <a:xfrm>
            <a:off x="2265556" y="1929773"/>
            <a:ext cx="649757" cy="659403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rmAutofit/>
          </a:bodyPr>
          <a:lstStyle/>
          <a:p>
            <a:pPr algn="l">
              <a:lnSpc>
                <a:spcPct val="120000"/>
              </a:lnSpc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A60699B4-1F10-CFFC-B875-B5D6E7658E8D}"/>
              </a:ext>
            </a:extLst>
          </p:cNvPr>
          <p:cNvSpPr txBox="1"/>
          <p:nvPr/>
        </p:nvSpPr>
        <p:spPr>
          <a:xfrm>
            <a:off x="6209273" y="4435534"/>
            <a:ext cx="670891" cy="638269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rmAutofit/>
          </a:bodyPr>
          <a:lstStyle/>
          <a:p>
            <a:pPr algn="l">
              <a:lnSpc>
                <a:spcPct val="120000"/>
              </a:lnSpc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F9B943D-6BB8-2AA9-2268-CBDEEEC17DF9}"/>
              </a:ext>
            </a:extLst>
          </p:cNvPr>
          <p:cNvSpPr txBox="1"/>
          <p:nvPr/>
        </p:nvSpPr>
        <p:spPr>
          <a:xfrm>
            <a:off x="948728" y="2182181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18FB40F-EED8-9A41-5FFA-D4DB661EE75A}"/>
              </a:ext>
            </a:extLst>
          </p:cNvPr>
          <p:cNvSpPr txBox="1"/>
          <p:nvPr/>
        </p:nvSpPr>
        <p:spPr>
          <a:xfrm>
            <a:off x="381000" y="228600"/>
            <a:ext cx="419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3.2.1</a:t>
            </a:r>
            <a:r>
              <a:rPr lang="zh-CN" altLang="en-US" dirty="0"/>
              <a:t>调用自定义方法</a:t>
            </a:r>
            <a:r>
              <a:rPr lang="en-US" altLang="zh-CN" dirty="0" err="1"/>
              <a:t>selectNodeByType</a:t>
            </a:r>
            <a:r>
              <a:rPr lang="en-US" altLang="zh-CN" dirty="0"/>
              <a:t>()</a:t>
            </a:r>
            <a:r>
              <a:rPr lang="zh-CN" altLang="en-US" dirty="0"/>
              <a:t>；获取的 </a:t>
            </a:r>
            <a:r>
              <a:rPr lang="en-US" altLang="zh-CN" dirty="0"/>
              <a:t>HTML </a:t>
            </a:r>
            <a:r>
              <a:rPr lang="zh-CN" altLang="en-US" dirty="0"/>
              <a:t>中定位特定的节点如下。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9257CC6-3353-3BE2-A0EB-1A2EC2A56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552" y="1254531"/>
            <a:ext cx="9768351" cy="552971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C99AB7F-F313-DE02-257E-D99C5A03C52A}"/>
              </a:ext>
            </a:extLst>
          </p:cNvPr>
          <p:cNvSpPr txBox="1"/>
          <p:nvPr/>
        </p:nvSpPr>
        <p:spPr>
          <a:xfrm>
            <a:off x="4952999" y="265328"/>
            <a:ext cx="6263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通过类似</a:t>
            </a:r>
            <a:r>
              <a:rPr lang="en-US" altLang="zh-CN" dirty="0" err="1"/>
              <a:t>css</a:t>
            </a:r>
            <a:r>
              <a:rPr lang="zh-CN" altLang="en-US" dirty="0"/>
              <a:t>选择器的语法选择器，定位网页元素。先定位属性名为</a:t>
            </a:r>
            <a:r>
              <a:rPr lang="en-US" altLang="zh-CN" dirty="0">
                <a:solidFill>
                  <a:srgbClr val="00B050"/>
                </a:solidFill>
              </a:rPr>
              <a:t>box</a:t>
            </a:r>
            <a:r>
              <a:rPr lang="zh-CN" altLang="en-US" dirty="0">
                <a:solidFill>
                  <a:srgbClr val="00B050"/>
                </a:solidFill>
              </a:rPr>
              <a:t>的</a:t>
            </a:r>
            <a:r>
              <a:rPr lang="en-US" altLang="zh-CN" dirty="0">
                <a:solidFill>
                  <a:srgbClr val="00B050"/>
                </a:solidFill>
              </a:rPr>
              <a:t>div</a:t>
            </a:r>
            <a:r>
              <a:rPr lang="zh-CN" altLang="en-US" dirty="0"/>
              <a:t>，进而再定位其中</a:t>
            </a:r>
            <a:r>
              <a:rPr lang="zh-CN" altLang="en-US" dirty="0">
                <a:solidFill>
                  <a:srgbClr val="00B050"/>
                </a:solidFill>
              </a:rPr>
              <a:t>书籍列表</a:t>
            </a:r>
            <a:r>
              <a:rPr lang="en-US" altLang="zh-CN" dirty="0" err="1">
                <a:solidFill>
                  <a:srgbClr val="00B050"/>
                </a:solidFill>
              </a:rPr>
              <a:t>ul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78434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10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B401EE-EB6C-8B51-9FDE-4F9E6612A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05A9A18-0D19-0C2D-16C7-BC30454AC9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44" y="0"/>
            <a:ext cx="12192000" cy="6858000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02F0A82E-55B9-9A9E-A303-858228BEF5E3}"/>
              </a:ext>
            </a:extLst>
          </p:cNvPr>
          <p:cNvSpPr/>
          <p:nvPr/>
        </p:nvSpPr>
        <p:spPr>
          <a:xfrm>
            <a:off x="-744" y="-40084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</a:path>
            </a:pathLst>
          </a:custGeom>
          <a:solidFill>
            <a:schemeClr val="lt1">
              <a:alpha val="90000"/>
            </a:schemeClr>
          </a:solidFill>
          <a:ln/>
        </p:spPr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C51CB03D-D928-A748-E1D5-5F0BAB6471E6}"/>
              </a:ext>
            </a:extLst>
          </p:cNvPr>
          <p:cNvSpPr txBox="1"/>
          <p:nvPr/>
        </p:nvSpPr>
        <p:spPr>
          <a:xfrm>
            <a:off x="2788511" y="2014308"/>
            <a:ext cx="2987778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b" anchorCtr="0">
            <a:noAutofit/>
          </a:bodyPr>
          <a:lstStyle/>
          <a:p>
            <a:pPr algn="l">
              <a:lnSpc>
                <a:spcPct val="120000"/>
              </a:lnSpc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584898B-A500-2DD0-BCCB-426A729FF6A4}"/>
              </a:ext>
            </a:extLst>
          </p:cNvPr>
          <p:cNvSpPr txBox="1"/>
          <p:nvPr/>
        </p:nvSpPr>
        <p:spPr>
          <a:xfrm>
            <a:off x="2265556" y="2589176"/>
            <a:ext cx="5429250" cy="1066632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endParaRPr lang="en-US" sz="15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03BBA32-ABB8-4A8F-2BF3-9B6CA9F68D4C}"/>
              </a:ext>
            </a:extLst>
          </p:cNvPr>
          <p:cNvSpPr txBox="1"/>
          <p:nvPr/>
        </p:nvSpPr>
        <p:spPr>
          <a:xfrm>
            <a:off x="6732228" y="4509502"/>
            <a:ext cx="2987778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b" anchorCtr="0">
            <a:noAutofit/>
          </a:bodyPr>
          <a:lstStyle/>
          <a:p>
            <a:pPr algn="l">
              <a:lnSpc>
                <a:spcPct val="120000"/>
              </a:lnSpc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3A3954F-502E-3E2F-90D5-4205ECEEA949}"/>
              </a:ext>
            </a:extLst>
          </p:cNvPr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endParaRPr lang="en-US" sz="3000" b="1" dirty="0">
              <a:solidFill>
                <a:schemeClr val="dk2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1E923583-46B3-B259-56DA-56321424B430}"/>
              </a:ext>
            </a:extLst>
          </p:cNvPr>
          <p:cNvSpPr txBox="1"/>
          <p:nvPr/>
        </p:nvSpPr>
        <p:spPr>
          <a:xfrm>
            <a:off x="6209273" y="5048803"/>
            <a:ext cx="5429250" cy="1066632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endParaRPr lang="en-US" sz="15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1C92C09-C573-E7D0-DD81-93890CDB5580}"/>
              </a:ext>
            </a:extLst>
          </p:cNvPr>
          <p:cNvSpPr txBox="1"/>
          <p:nvPr/>
        </p:nvSpPr>
        <p:spPr>
          <a:xfrm>
            <a:off x="2265556" y="1929773"/>
            <a:ext cx="649757" cy="659403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rmAutofit/>
          </a:bodyPr>
          <a:lstStyle/>
          <a:p>
            <a:pPr algn="l">
              <a:lnSpc>
                <a:spcPct val="120000"/>
              </a:lnSpc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6BA3841-F2E9-29B3-E243-9561E65FCB64}"/>
              </a:ext>
            </a:extLst>
          </p:cNvPr>
          <p:cNvSpPr txBox="1"/>
          <p:nvPr/>
        </p:nvSpPr>
        <p:spPr>
          <a:xfrm>
            <a:off x="6209273" y="4435534"/>
            <a:ext cx="670891" cy="638269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rmAutofit/>
          </a:bodyPr>
          <a:lstStyle/>
          <a:p>
            <a:pPr algn="l">
              <a:lnSpc>
                <a:spcPct val="120000"/>
              </a:lnSpc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D84688D-9997-20B3-04F8-D3D645023AA3}"/>
              </a:ext>
            </a:extLst>
          </p:cNvPr>
          <p:cNvSpPr txBox="1"/>
          <p:nvPr/>
        </p:nvSpPr>
        <p:spPr>
          <a:xfrm>
            <a:off x="948728" y="2182181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8438B8C-778B-BB32-47FE-90C149D30357}"/>
              </a:ext>
            </a:extLst>
          </p:cNvPr>
          <p:cNvSpPr txBox="1"/>
          <p:nvPr/>
        </p:nvSpPr>
        <p:spPr>
          <a:xfrm>
            <a:off x="95794" y="363056"/>
            <a:ext cx="356180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3.2.2</a:t>
            </a:r>
            <a:r>
              <a:rPr lang="zh-CN" altLang="en-US" dirty="0"/>
              <a:t>调用</a:t>
            </a:r>
            <a:r>
              <a:rPr lang="en-US" altLang="zh-CN" dirty="0" err="1"/>
              <a:t>parseBookData</a:t>
            </a:r>
            <a:r>
              <a:rPr lang="en-US" altLang="zh-CN" dirty="0"/>
              <a:t>() </a:t>
            </a:r>
            <a:r>
              <a:rPr lang="zh-CN" altLang="en-US" dirty="0"/>
              <a:t>方法遍历</a:t>
            </a:r>
            <a:r>
              <a:rPr lang="en-US" altLang="zh-CN" dirty="0" err="1"/>
              <a:t>ul</a:t>
            </a:r>
            <a:r>
              <a:rPr lang="zh-CN" altLang="en-US" dirty="0"/>
              <a:t>列表中的</a:t>
            </a:r>
            <a:r>
              <a:rPr lang="en-US" altLang="zh-CN" dirty="0"/>
              <a:t>&lt;li&gt; </a:t>
            </a:r>
            <a:r>
              <a:rPr lang="zh-CN" altLang="en-US" dirty="0">
                <a:solidFill>
                  <a:srgbClr val="00B050"/>
                </a:solidFill>
              </a:rPr>
              <a:t>元素</a:t>
            </a:r>
            <a:r>
              <a:rPr lang="zh-CN" altLang="en-US" dirty="0"/>
              <a:t>节点，解析并获取节点内容获包括书名与书详情页地址（</a:t>
            </a:r>
            <a:r>
              <a:rPr lang="zh-CN" altLang="en-US" dirty="0">
                <a:solidFill>
                  <a:srgbClr val="FF0000"/>
                </a:solidFill>
              </a:rPr>
              <a:t>下面转换</a:t>
            </a:r>
            <a:r>
              <a:rPr lang="zh-CN" altLang="en-US" dirty="0"/>
              <a:t>获得图片地址）。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加入到</a:t>
            </a:r>
            <a:r>
              <a:rPr lang="en-US" altLang="zh-CN" dirty="0" err="1"/>
              <a:t>BookItem</a:t>
            </a:r>
            <a:r>
              <a:rPr lang="zh-CN" altLang="en-US" dirty="0"/>
              <a:t>的对象列表中。</a:t>
            </a:r>
            <a:endParaRPr lang="en-US" altLang="zh-CN" dirty="0"/>
          </a:p>
          <a:p>
            <a:r>
              <a:rPr lang="zh-CN" altLang="en-US" dirty="0"/>
              <a:t>存储在表为</a:t>
            </a:r>
            <a:r>
              <a:rPr lang="en-US" altLang="zh-CN" dirty="0" err="1"/>
              <a:t>allbooklist</a:t>
            </a:r>
            <a:r>
              <a:rPr lang="zh-CN" altLang="en-US" dirty="0"/>
              <a:t>的数据库。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获取封面图片方法，拼接替换。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zh-CN" altLang="en-US" dirty="0">
                <a:solidFill>
                  <a:srgbClr val="00B050"/>
                </a:solidFill>
              </a:rPr>
              <a:t>由书籍页面地址，快速获得其书的图片地址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rgbClr val="FF0000"/>
                </a:solidFill>
              </a:rPr>
              <a:t>后面反之</a:t>
            </a:r>
            <a:r>
              <a:rPr lang="zh-CN" altLang="en-US" dirty="0"/>
              <a:t>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352ACBB-320E-3049-2455-21533E2E3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879" y="215752"/>
            <a:ext cx="8105599" cy="603620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693150C-641D-9A39-B720-EB11F34B71B1}"/>
              </a:ext>
            </a:extLst>
          </p:cNvPr>
          <p:cNvSpPr txBox="1"/>
          <p:nvPr/>
        </p:nvSpPr>
        <p:spPr>
          <a:xfrm>
            <a:off x="95794" y="3886200"/>
            <a:ext cx="41102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输入：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en-US" altLang="zh-CN" dirty="0">
                <a:hlinkClick r:id="rId4"/>
              </a:rPr>
              <a:t>http://www.xbiqugu.net/13/13959/</a:t>
            </a:r>
            <a:endParaRPr lang="en-US" altLang="zh-CN" dirty="0"/>
          </a:p>
          <a:p>
            <a:r>
              <a:rPr lang="zh-CN" altLang="en-US" dirty="0"/>
              <a:t>输出：</a:t>
            </a:r>
            <a:r>
              <a:rPr lang="en-US" altLang="zh-CN" dirty="0">
                <a:solidFill>
                  <a:srgbClr val="FF0000"/>
                </a:solidFill>
              </a:rPr>
              <a:t>http://www.xbiqugu.net/</a:t>
            </a:r>
            <a:r>
              <a:rPr lang="en-US" altLang="zh-CN" dirty="0">
                <a:solidFill>
                  <a:srgbClr val="00B050"/>
                </a:solidFill>
              </a:rPr>
              <a:t>files/article/image</a:t>
            </a:r>
            <a:r>
              <a:rPr lang="en-US" altLang="zh-CN" dirty="0">
                <a:solidFill>
                  <a:srgbClr val="FF0000"/>
                </a:solidFill>
              </a:rPr>
              <a:t>/13/13959/</a:t>
            </a:r>
            <a:r>
              <a:rPr lang="en-US" altLang="zh-CN" dirty="0">
                <a:solidFill>
                  <a:srgbClr val="00B050"/>
                </a:solidFill>
              </a:rPr>
              <a:t>13959s.jpg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D523BE7-9CCC-F687-36B5-6C0CE54A5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1532" y="2669099"/>
            <a:ext cx="3602858" cy="225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24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10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3934CC-68D2-FDDE-D243-1DD8ACA1E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13DB24B-B30C-9681-4C88-A2AA84DA35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44" y="0"/>
            <a:ext cx="12192000" cy="6858000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1F8C8939-D3CC-853E-DD9A-E51B9F14B1F4}"/>
              </a:ext>
            </a:extLst>
          </p:cNvPr>
          <p:cNvSpPr/>
          <p:nvPr/>
        </p:nvSpPr>
        <p:spPr>
          <a:xfrm>
            <a:off x="0" y="22869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</a:path>
            </a:pathLst>
          </a:custGeom>
          <a:solidFill>
            <a:schemeClr val="lt1">
              <a:alpha val="90000"/>
            </a:scheme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1A52D46-B107-890A-EEB1-F5C404A75116}"/>
              </a:ext>
            </a:extLst>
          </p:cNvPr>
          <p:cNvSpPr txBox="1"/>
          <p:nvPr/>
        </p:nvSpPr>
        <p:spPr>
          <a:xfrm>
            <a:off x="2788511" y="2014308"/>
            <a:ext cx="2987778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b" anchorCtr="0">
            <a:noAutofit/>
          </a:bodyPr>
          <a:lstStyle/>
          <a:p>
            <a:pPr algn="l">
              <a:lnSpc>
                <a:spcPct val="120000"/>
              </a:lnSpc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70574BC-10F1-E7A6-21A3-814D1EC27CD4}"/>
              </a:ext>
            </a:extLst>
          </p:cNvPr>
          <p:cNvSpPr txBox="1"/>
          <p:nvPr/>
        </p:nvSpPr>
        <p:spPr>
          <a:xfrm>
            <a:off x="2265556" y="2589176"/>
            <a:ext cx="5429250" cy="1066632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endParaRPr lang="en-US" sz="15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ADCD6C6-43E1-3A51-DB3B-412F83C8124C}"/>
              </a:ext>
            </a:extLst>
          </p:cNvPr>
          <p:cNvSpPr txBox="1"/>
          <p:nvPr/>
        </p:nvSpPr>
        <p:spPr>
          <a:xfrm>
            <a:off x="2165552" y="914400"/>
            <a:ext cx="2711248" cy="775960"/>
          </a:xfrm>
          <a:prstGeom prst="rect">
            <a:avLst/>
          </a:prstGeom>
          <a:ln/>
        </p:spPr>
        <p:txBody>
          <a:bodyPr vert="horz" wrap="square" lIns="66008" tIns="33052" rIns="66008" bIns="33052" rtlCol="0" anchor="b" anchorCtr="0">
            <a:noAutofit/>
          </a:bodyPr>
          <a:lstStyle/>
          <a:p>
            <a:pPr algn="l">
              <a:lnSpc>
                <a:spcPct val="120000"/>
              </a:lnSpc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61AA8A2-D0C2-33A7-E719-594BBDA32F8D}"/>
              </a:ext>
            </a:extLst>
          </p:cNvPr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3000" b="1" dirty="0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适配器</a:t>
            </a:r>
            <a:r>
              <a:rPr lang="en-US" altLang="zh-CN" sz="3000" b="1" dirty="0" err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FBookAdapter</a:t>
            </a:r>
            <a:endParaRPr lang="en-US" sz="3000" b="1" dirty="0">
              <a:solidFill>
                <a:schemeClr val="dk2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2374388-12D8-EC03-FBF7-AC519D670D2F}"/>
              </a:ext>
            </a:extLst>
          </p:cNvPr>
          <p:cNvSpPr txBox="1"/>
          <p:nvPr/>
        </p:nvSpPr>
        <p:spPr>
          <a:xfrm>
            <a:off x="609601" y="1839131"/>
            <a:ext cx="4267199" cy="516740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endParaRPr lang="en-US" sz="15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8B6E9817-8520-E23E-B7FA-9F7F66DBCC91}"/>
              </a:ext>
            </a:extLst>
          </p:cNvPr>
          <p:cNvSpPr txBox="1"/>
          <p:nvPr/>
        </p:nvSpPr>
        <p:spPr>
          <a:xfrm>
            <a:off x="2265556" y="1929773"/>
            <a:ext cx="649757" cy="659403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rmAutofit/>
          </a:bodyPr>
          <a:lstStyle/>
          <a:p>
            <a:pPr algn="l">
              <a:lnSpc>
                <a:spcPct val="120000"/>
              </a:lnSpc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6FF25445-28ED-4D85-A7E3-75EEF7F39A38}"/>
              </a:ext>
            </a:extLst>
          </p:cNvPr>
          <p:cNvSpPr txBox="1"/>
          <p:nvPr/>
        </p:nvSpPr>
        <p:spPr>
          <a:xfrm>
            <a:off x="6209273" y="4435534"/>
            <a:ext cx="670891" cy="638269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rmAutofit/>
          </a:bodyPr>
          <a:lstStyle/>
          <a:p>
            <a:pPr algn="l">
              <a:lnSpc>
                <a:spcPct val="120000"/>
              </a:lnSpc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14A5D50-CB07-E134-17BF-45C7E296EA7E}"/>
              </a:ext>
            </a:extLst>
          </p:cNvPr>
          <p:cNvSpPr txBox="1"/>
          <p:nvPr/>
        </p:nvSpPr>
        <p:spPr>
          <a:xfrm>
            <a:off x="5910196" y="1584639"/>
            <a:ext cx="1079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CAB4348-CBE2-068C-AFAB-14B2246EA459}"/>
              </a:ext>
            </a:extLst>
          </p:cNvPr>
          <p:cNvSpPr txBox="1"/>
          <p:nvPr/>
        </p:nvSpPr>
        <p:spPr>
          <a:xfrm>
            <a:off x="475694" y="1371600"/>
            <a:ext cx="3334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用于显示</a:t>
            </a:r>
            <a:r>
              <a:rPr lang="zh-CN" altLang="en-US" dirty="0">
                <a:solidFill>
                  <a:srgbClr val="00B050"/>
                </a:solidFill>
              </a:rPr>
              <a:t>有关书籍列表</a:t>
            </a:r>
            <a:r>
              <a:rPr lang="zh-CN" altLang="en-US" dirty="0"/>
              <a:t>界面的核心组件，比如以下。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90F5799-0A4C-584B-8A6B-19F2EBDD9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610" y="2095271"/>
            <a:ext cx="7329553" cy="458861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352706F-A2A5-4F9E-3D18-83719E5C4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655" y="2370048"/>
            <a:ext cx="4368044" cy="419524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8E91807-83EE-375E-300E-95D89C84B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473523"/>
            <a:ext cx="646232" cy="47552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FC331EC-19DA-3203-C420-FFFD18C27D53}"/>
              </a:ext>
            </a:extLst>
          </p:cNvPr>
          <p:cNvSpPr txBox="1"/>
          <p:nvPr/>
        </p:nvSpPr>
        <p:spPr>
          <a:xfrm>
            <a:off x="2401768" y="56416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03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217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10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D7533B-E2F0-F913-3AFF-2653B47B3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A6DD90B-9F06-3DB3-B1AF-C47355B057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44" y="0"/>
            <a:ext cx="12192000" cy="6858000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B447EFE6-D079-C1D4-D1CF-B89157BCDBA6}"/>
              </a:ext>
            </a:extLst>
          </p:cNvPr>
          <p:cNvSpPr/>
          <p:nvPr/>
        </p:nvSpPr>
        <p:spPr>
          <a:xfrm>
            <a:off x="-744" y="42142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</a:path>
            </a:pathLst>
          </a:custGeom>
          <a:solidFill>
            <a:schemeClr val="lt1">
              <a:alpha val="90000"/>
            </a:schemeClr>
          </a:solidFill>
          <a:ln/>
        </p:spPr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B3FFA42-BEA9-FE08-B170-F436A4D2C7F9}"/>
              </a:ext>
            </a:extLst>
          </p:cNvPr>
          <p:cNvSpPr txBox="1"/>
          <p:nvPr/>
        </p:nvSpPr>
        <p:spPr>
          <a:xfrm>
            <a:off x="2788511" y="2014308"/>
            <a:ext cx="2987778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b" anchorCtr="0">
            <a:noAutofit/>
          </a:bodyPr>
          <a:lstStyle/>
          <a:p>
            <a:pPr algn="l">
              <a:lnSpc>
                <a:spcPct val="120000"/>
              </a:lnSpc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16E754D-9C14-F2EE-7819-5A5D7CF01B82}"/>
              </a:ext>
            </a:extLst>
          </p:cNvPr>
          <p:cNvSpPr txBox="1"/>
          <p:nvPr/>
        </p:nvSpPr>
        <p:spPr>
          <a:xfrm>
            <a:off x="2265556" y="2589176"/>
            <a:ext cx="5429250" cy="1066632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endParaRPr lang="en-US" sz="15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C50795F-1A96-D7B6-BA94-89B0792D2E97}"/>
              </a:ext>
            </a:extLst>
          </p:cNvPr>
          <p:cNvSpPr txBox="1"/>
          <p:nvPr/>
        </p:nvSpPr>
        <p:spPr>
          <a:xfrm>
            <a:off x="3894209" y="-235146"/>
            <a:ext cx="2711248" cy="775960"/>
          </a:xfrm>
          <a:prstGeom prst="rect">
            <a:avLst/>
          </a:prstGeom>
          <a:ln/>
        </p:spPr>
        <p:txBody>
          <a:bodyPr vert="horz" wrap="square" lIns="66008" tIns="33052" rIns="66008" bIns="33052" rtlCol="0" anchor="b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4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爬取</a:t>
            </a:r>
            <a:r>
              <a:rPr lang="en-US" sz="2400" b="1" dirty="0" err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数据导入分类</a:t>
            </a: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25E6DC6-D693-B236-574C-B8B2048796A2}"/>
              </a:ext>
            </a:extLst>
          </p:cNvPr>
          <p:cNvSpPr txBox="1"/>
          <p:nvPr/>
        </p:nvSpPr>
        <p:spPr>
          <a:xfrm>
            <a:off x="1447799" y="265327"/>
            <a:ext cx="10267723" cy="1121367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zh-CN" sz="3000" b="1" dirty="0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Bookstore</a:t>
            </a:r>
            <a:r>
              <a:rPr lang="zh-CN" altLang="en-US" sz="3000" b="1" dirty="0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与容器</a:t>
            </a:r>
            <a:r>
              <a:rPr lang="en-US" altLang="zh-CN" sz="3000" b="1" dirty="0" err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BsTabFragment</a:t>
            </a:r>
            <a:r>
              <a:rPr lang="zh-CN" altLang="en-US" sz="3000" b="1" dirty="0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的实现：</a:t>
            </a:r>
            <a:endParaRPr lang="en-US" sz="3000" b="1" dirty="0">
              <a:solidFill>
                <a:schemeClr val="dk2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57CEA0EB-EEA5-B446-2957-A71A6C05BD10}"/>
              </a:ext>
            </a:extLst>
          </p:cNvPr>
          <p:cNvSpPr txBox="1"/>
          <p:nvPr/>
        </p:nvSpPr>
        <p:spPr>
          <a:xfrm>
            <a:off x="609601" y="1839130"/>
            <a:ext cx="5599672" cy="750046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1500" dirty="0">
                <a:solidFill>
                  <a:srgbClr val="FF0000"/>
                </a:solidFill>
                <a:latin typeface="Microsoft Yahei"/>
                <a:ea typeface="Microsoft Yahei"/>
                <a:cs typeface="Microsoft Yahei"/>
              </a:rPr>
              <a:t>总目的</a:t>
            </a:r>
            <a:r>
              <a:rPr lang="zh-CN" alt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：</a:t>
            </a: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爬取的</a:t>
            </a:r>
            <a:r>
              <a:rPr lang="zh-CN" alt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书籍</a:t>
            </a: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根据</a:t>
            </a:r>
            <a:r>
              <a:rPr lang="zh-CN" alt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类别</a:t>
            </a: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精准</a:t>
            </a:r>
            <a:r>
              <a:rPr lang="zh-CN" alt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匹配导</a:t>
            </a: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入相应Fragment</a:t>
            </a:r>
            <a:r>
              <a:rPr lang="zh-CN" alt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（</a:t>
            </a:r>
            <a:r>
              <a:rPr lang="en-US" altLang="zh-CN" sz="15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BsTab</a:t>
            </a:r>
            <a:r>
              <a:rPr lang="zh-CN" alt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）</a:t>
            </a: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展示书籍信息，便于用户浏览与选择</a:t>
            </a:r>
            <a:r>
              <a:rPr lang="zh-CN" alt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lang="en-US" sz="15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8CA540A-745D-E754-9870-3D1E8209D639}"/>
              </a:ext>
            </a:extLst>
          </p:cNvPr>
          <p:cNvSpPr txBox="1"/>
          <p:nvPr/>
        </p:nvSpPr>
        <p:spPr>
          <a:xfrm>
            <a:off x="2265556" y="1929773"/>
            <a:ext cx="649757" cy="659403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rmAutofit/>
          </a:bodyPr>
          <a:lstStyle/>
          <a:p>
            <a:pPr algn="l">
              <a:lnSpc>
                <a:spcPct val="120000"/>
              </a:lnSpc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56AC2CD-0C4C-2636-FDD6-8AC4710FC880}"/>
              </a:ext>
            </a:extLst>
          </p:cNvPr>
          <p:cNvSpPr txBox="1"/>
          <p:nvPr/>
        </p:nvSpPr>
        <p:spPr>
          <a:xfrm>
            <a:off x="6209273" y="4435534"/>
            <a:ext cx="670891" cy="638269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rmAutofit/>
          </a:bodyPr>
          <a:lstStyle/>
          <a:p>
            <a:pPr algn="l">
              <a:lnSpc>
                <a:spcPct val="120000"/>
              </a:lnSpc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E725F42A-9A99-13AD-3ECB-1DB1FB8B98CB}"/>
              </a:ext>
            </a:extLst>
          </p:cNvPr>
          <p:cNvSpPr/>
          <p:nvPr/>
        </p:nvSpPr>
        <p:spPr>
          <a:xfrm>
            <a:off x="2382911" y="59302"/>
            <a:ext cx="532402" cy="502824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91440"/>
                </a:moveTo>
                <a:lnTo>
                  <a:pt x="152400" y="0"/>
                </a:lnTo>
                <a:lnTo>
                  <a:pt x="304800" y="91440"/>
                </a:lnTo>
                <a:lnTo>
                  <a:pt x="304800" y="121920"/>
                </a:lnTo>
                <a:lnTo>
                  <a:pt x="0" y="121920"/>
                </a:lnTo>
                <a:lnTo>
                  <a:pt x="0" y="91440"/>
                </a:lnTo>
                <a:close/>
              </a:path>
              <a:path w="304800" h="304800">
                <a:moveTo>
                  <a:pt x="0" y="274320"/>
                </a:moveTo>
                <a:lnTo>
                  <a:pt x="304800" y="27432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274320"/>
                </a:lnTo>
                <a:close/>
              </a:path>
              <a:path w="304800" h="304800">
                <a:moveTo>
                  <a:pt x="30480" y="243840"/>
                </a:moveTo>
                <a:lnTo>
                  <a:pt x="274320" y="243840"/>
                </a:lnTo>
                <a:lnTo>
                  <a:pt x="274320" y="274320"/>
                </a:lnTo>
                <a:lnTo>
                  <a:pt x="30480" y="274320"/>
                </a:lnTo>
                <a:lnTo>
                  <a:pt x="30480" y="243840"/>
                </a:lnTo>
                <a:close/>
              </a:path>
              <a:path w="304800" h="304800">
                <a:moveTo>
                  <a:pt x="30480" y="121920"/>
                </a:moveTo>
                <a:lnTo>
                  <a:pt x="91440" y="121920"/>
                </a:lnTo>
                <a:lnTo>
                  <a:pt x="91440" y="243840"/>
                </a:lnTo>
                <a:lnTo>
                  <a:pt x="30480" y="243840"/>
                </a:lnTo>
                <a:lnTo>
                  <a:pt x="30480" y="121920"/>
                </a:lnTo>
                <a:close/>
              </a:path>
              <a:path w="304800" h="304800">
                <a:moveTo>
                  <a:pt x="121920" y="121920"/>
                </a:moveTo>
                <a:lnTo>
                  <a:pt x="182880" y="121920"/>
                </a:lnTo>
                <a:lnTo>
                  <a:pt x="182880" y="243840"/>
                </a:lnTo>
                <a:lnTo>
                  <a:pt x="121920" y="243840"/>
                </a:lnTo>
                <a:lnTo>
                  <a:pt x="121920" y="121920"/>
                </a:lnTo>
                <a:close/>
              </a:path>
              <a:path w="304800" h="304800">
                <a:moveTo>
                  <a:pt x="213360" y="121920"/>
                </a:moveTo>
                <a:lnTo>
                  <a:pt x="274320" y="121920"/>
                </a:lnTo>
                <a:lnTo>
                  <a:pt x="274320" y="243840"/>
                </a:lnTo>
                <a:lnTo>
                  <a:pt x="213360" y="243840"/>
                </a:lnTo>
                <a:lnTo>
                  <a:pt x="213360" y="121920"/>
                </a:lnTo>
              </a:path>
            </a:pathLst>
          </a:custGeom>
          <a:solidFill>
            <a:schemeClr val="accent1">
              <a:alpha val="100000"/>
            </a:schemeClr>
          </a:solidFill>
          <a:ln/>
        </p:spPr>
        <p:txBody>
          <a:bodyPr/>
          <a:lstStyle/>
          <a:p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CB70C33-D73B-FDF6-9CBD-145FC8C2CA3F}"/>
              </a:ext>
            </a:extLst>
          </p:cNvPr>
          <p:cNvSpPr txBox="1"/>
          <p:nvPr/>
        </p:nvSpPr>
        <p:spPr>
          <a:xfrm>
            <a:off x="3797592" y="2902143"/>
            <a:ext cx="1079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XML</a:t>
            </a:r>
            <a:r>
              <a:rPr lang="zh-CN" altLang="en-US" dirty="0"/>
              <a:t>结构：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FA26E52-A08D-1DFC-4D4D-7AE67A55FB97}"/>
              </a:ext>
            </a:extLst>
          </p:cNvPr>
          <p:cNvSpPr txBox="1"/>
          <p:nvPr/>
        </p:nvSpPr>
        <p:spPr>
          <a:xfrm>
            <a:off x="3521176" y="3471142"/>
            <a:ext cx="2035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Bookstorefragment</a:t>
            </a:r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9BB4773-C505-2A96-5A7A-08006EFC7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680" y="3952967"/>
            <a:ext cx="3700777" cy="277753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148E69E-BF8E-EECE-B20E-BCCFBD850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8149" y="1358219"/>
            <a:ext cx="3159112" cy="558406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CEB39D7-A6D4-7EEE-D9F1-36CC7F53BD29}"/>
              </a:ext>
            </a:extLst>
          </p:cNvPr>
          <p:cNvSpPr txBox="1"/>
          <p:nvPr/>
        </p:nvSpPr>
        <p:spPr>
          <a:xfrm>
            <a:off x="3121974" y="85331"/>
            <a:ext cx="1240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04</a:t>
            </a:r>
            <a:endParaRPr lang="zh-CN" altLang="en-US" sz="2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14206B6-A42A-C8F3-6A19-5A8AE36FF720}"/>
              </a:ext>
            </a:extLst>
          </p:cNvPr>
          <p:cNvSpPr txBox="1"/>
          <p:nvPr/>
        </p:nvSpPr>
        <p:spPr>
          <a:xfrm>
            <a:off x="2829489" y="2891799"/>
            <a:ext cx="1159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+mj-ea"/>
                <a:ea typeface="+mj-ea"/>
              </a:rPr>
              <a:t>4.1</a:t>
            </a:r>
            <a:endParaRPr lang="zh-CN" altLang="en-US" sz="20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30952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10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1AD7A1-A491-83A1-DDED-61280CDE4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ADDCAD3-03EF-E1D4-C039-266068F342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44" y="0"/>
            <a:ext cx="12192000" cy="6858000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21868831-164F-F1D3-B103-6E7C51D2519C}"/>
              </a:ext>
            </a:extLst>
          </p:cNvPr>
          <p:cNvSpPr/>
          <p:nvPr/>
        </p:nvSpPr>
        <p:spPr>
          <a:xfrm>
            <a:off x="0" y="22869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</a:path>
            </a:pathLst>
          </a:custGeom>
          <a:solidFill>
            <a:schemeClr val="lt1">
              <a:alpha val="90000"/>
            </a:scheme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BE4CD055-5C66-9419-2440-D84BD2541AF0}"/>
              </a:ext>
            </a:extLst>
          </p:cNvPr>
          <p:cNvSpPr txBox="1"/>
          <p:nvPr/>
        </p:nvSpPr>
        <p:spPr>
          <a:xfrm>
            <a:off x="2788511" y="2014308"/>
            <a:ext cx="2987778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b" anchorCtr="0">
            <a:noAutofit/>
          </a:bodyPr>
          <a:lstStyle/>
          <a:p>
            <a:pPr algn="l">
              <a:lnSpc>
                <a:spcPct val="120000"/>
              </a:lnSpc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E24B620-E7A9-8E1D-E9B2-AD9EF99FF096}"/>
              </a:ext>
            </a:extLst>
          </p:cNvPr>
          <p:cNvSpPr txBox="1"/>
          <p:nvPr/>
        </p:nvSpPr>
        <p:spPr>
          <a:xfrm>
            <a:off x="2265556" y="2589176"/>
            <a:ext cx="5429250" cy="1066632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endParaRPr lang="en-US" sz="15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35AF661-C319-15DF-F569-F1612D001D1D}"/>
              </a:ext>
            </a:extLst>
          </p:cNvPr>
          <p:cNvSpPr txBox="1"/>
          <p:nvPr/>
        </p:nvSpPr>
        <p:spPr>
          <a:xfrm>
            <a:off x="2165552" y="914400"/>
            <a:ext cx="2711248" cy="775960"/>
          </a:xfrm>
          <a:prstGeom prst="rect">
            <a:avLst/>
          </a:prstGeom>
          <a:ln/>
        </p:spPr>
        <p:txBody>
          <a:bodyPr vert="horz" wrap="square" lIns="66008" tIns="33052" rIns="66008" bIns="33052" rtlCol="0" anchor="b" anchorCtr="0">
            <a:noAutofit/>
          </a:bodyPr>
          <a:lstStyle/>
          <a:p>
            <a:pPr algn="l">
              <a:lnSpc>
                <a:spcPct val="120000"/>
              </a:lnSpc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BD5A51E-9BE2-908D-3020-4001B964D2AA}"/>
              </a:ext>
            </a:extLst>
          </p:cNvPr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zh-CN" sz="3000" b="1" dirty="0">
                <a:solidFill>
                  <a:srgbClr val="FF0000"/>
                </a:solidFill>
                <a:latin typeface="Microsoft Yahei"/>
                <a:ea typeface="Microsoft Yahei"/>
                <a:cs typeface="Microsoft Yahei"/>
              </a:rPr>
              <a:t>4.2 </a:t>
            </a:r>
            <a:r>
              <a:rPr lang="en-US" altLang="zh-CN" sz="3000" b="1" dirty="0" err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BsTabFragment</a:t>
            </a:r>
            <a:r>
              <a:rPr lang="zh-CN" altLang="en-US" sz="3000" b="1" dirty="0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的实现：为导入书城做准备</a:t>
            </a:r>
            <a:endParaRPr lang="en-US" sz="3000" b="1" dirty="0">
              <a:solidFill>
                <a:schemeClr val="dk2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51198367-F37B-59AB-13A7-DB87B3CEF7F5}"/>
              </a:ext>
            </a:extLst>
          </p:cNvPr>
          <p:cNvSpPr txBox="1"/>
          <p:nvPr/>
        </p:nvSpPr>
        <p:spPr>
          <a:xfrm>
            <a:off x="609601" y="1839131"/>
            <a:ext cx="4267199" cy="516740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endParaRPr lang="en-US" sz="15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CCF9197-D2E3-E026-79DC-11B3701871A2}"/>
              </a:ext>
            </a:extLst>
          </p:cNvPr>
          <p:cNvSpPr txBox="1"/>
          <p:nvPr/>
        </p:nvSpPr>
        <p:spPr>
          <a:xfrm>
            <a:off x="2265556" y="1929773"/>
            <a:ext cx="649757" cy="659403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rmAutofit/>
          </a:bodyPr>
          <a:lstStyle/>
          <a:p>
            <a:pPr algn="l">
              <a:lnSpc>
                <a:spcPct val="120000"/>
              </a:lnSpc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C4AA667-AFB5-EDE6-C1AD-9232FC96698E}"/>
              </a:ext>
            </a:extLst>
          </p:cNvPr>
          <p:cNvSpPr txBox="1"/>
          <p:nvPr/>
        </p:nvSpPr>
        <p:spPr>
          <a:xfrm>
            <a:off x="6209273" y="4435534"/>
            <a:ext cx="670891" cy="638269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rmAutofit/>
          </a:bodyPr>
          <a:lstStyle/>
          <a:p>
            <a:pPr algn="l">
              <a:lnSpc>
                <a:spcPct val="120000"/>
              </a:lnSpc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FE39159-54EF-6650-34CC-7DAFBC4B8824}"/>
              </a:ext>
            </a:extLst>
          </p:cNvPr>
          <p:cNvSpPr txBox="1"/>
          <p:nvPr/>
        </p:nvSpPr>
        <p:spPr>
          <a:xfrm>
            <a:off x="5910196" y="1584639"/>
            <a:ext cx="1079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89958D0-9177-28BE-973C-03F7C0B35061}"/>
              </a:ext>
            </a:extLst>
          </p:cNvPr>
          <p:cNvSpPr txBox="1"/>
          <p:nvPr/>
        </p:nvSpPr>
        <p:spPr>
          <a:xfrm>
            <a:off x="762000" y="2647623"/>
            <a:ext cx="4857976" cy="659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用于展示</a:t>
            </a:r>
            <a:r>
              <a:rPr lang="en-US" altLang="zh-CN" dirty="0"/>
              <a:t>Tab</a:t>
            </a:r>
            <a:r>
              <a:rPr lang="zh-CN" altLang="en-US" dirty="0"/>
              <a:t>栏每个按钮所联动的列表书籍内容的</a:t>
            </a:r>
            <a:r>
              <a:rPr lang="en-US" altLang="zh-CN" dirty="0"/>
              <a:t>fragment</a:t>
            </a:r>
            <a:r>
              <a:rPr lang="zh-CN" altLang="en-US" dirty="0"/>
              <a:t>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0A57D90-BAD3-8E02-D2EC-4876290C7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273" y="1618309"/>
            <a:ext cx="5983099" cy="377017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A555067-7289-87A0-1321-20166DAFF3B7}"/>
              </a:ext>
            </a:extLst>
          </p:cNvPr>
          <p:cNvSpPr txBox="1"/>
          <p:nvPr/>
        </p:nvSpPr>
        <p:spPr>
          <a:xfrm>
            <a:off x="8229600" y="895179"/>
            <a:ext cx="358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</a:t>
            </a:r>
            <a:r>
              <a:rPr lang="en-US" altLang="zh-CN" dirty="0"/>
              <a:t>XML</a:t>
            </a:r>
            <a:endParaRPr lang="zh-CN" altLang="en-US" dirty="0"/>
          </a:p>
        </p:txBody>
      </p:sp>
      <p:sp>
        <p:nvSpPr>
          <p:cNvPr id="12" name="箭头: 下 11">
            <a:extLst>
              <a:ext uri="{FF2B5EF4-FFF2-40B4-BE49-F238E27FC236}">
                <a16:creationId xmlns:a16="http://schemas.microsoft.com/office/drawing/2014/main" id="{10F886EB-67E9-6B3F-F369-4499F5338E03}"/>
              </a:ext>
            </a:extLst>
          </p:cNvPr>
          <p:cNvSpPr/>
          <p:nvPr/>
        </p:nvSpPr>
        <p:spPr>
          <a:xfrm>
            <a:off x="2386423" y="1347319"/>
            <a:ext cx="350111" cy="86673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8D6C65D-111E-285F-083C-D33E641FBD90}"/>
              </a:ext>
            </a:extLst>
          </p:cNvPr>
          <p:cNvSpPr txBox="1"/>
          <p:nvPr/>
        </p:nvSpPr>
        <p:spPr>
          <a:xfrm>
            <a:off x="2895600" y="158463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目的</a:t>
            </a:r>
          </a:p>
        </p:txBody>
      </p:sp>
    </p:spTree>
    <p:extLst>
      <p:ext uri="{BB962C8B-B14F-4D97-AF65-F5344CB8AC3E}">
        <p14:creationId xmlns:p14="http://schemas.microsoft.com/office/powerpoint/2010/main" val="3012502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F4C7F28-02D9-4778-27BC-F27B14652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513" y="1150975"/>
            <a:ext cx="7982361" cy="568576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57D0A1F-1888-FA0E-21D6-4CFB5BE6F528}"/>
              </a:ext>
            </a:extLst>
          </p:cNvPr>
          <p:cNvSpPr txBox="1"/>
          <p:nvPr/>
        </p:nvSpPr>
        <p:spPr>
          <a:xfrm>
            <a:off x="609600" y="2209800"/>
            <a:ext cx="320040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+mj-ea"/>
                <a:ea typeface="+mj-ea"/>
              </a:rPr>
              <a:t>4.3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方法参数 </a:t>
            </a:r>
            <a:r>
              <a:rPr lang="en-US" altLang="zh-CN" dirty="0">
                <a:solidFill>
                  <a:srgbClr val="FF0000"/>
                </a:solidFill>
              </a:rPr>
              <a:t>position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书籍获取</a:t>
            </a:r>
            <a:r>
              <a:rPr lang="zh-CN" altLang="en-US" dirty="0"/>
              <a:t>的方法</a:t>
            </a:r>
            <a:r>
              <a:rPr lang="zh-CN" altLang="en-US" dirty="0">
                <a:solidFill>
                  <a:srgbClr val="FF0000"/>
                </a:solidFill>
              </a:rPr>
              <a:t>实例化</a:t>
            </a:r>
            <a:r>
              <a:rPr lang="zh-CN" altLang="en-US" dirty="0"/>
              <a:t>与实现。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动态更新</a:t>
            </a:r>
            <a:r>
              <a:rPr lang="en-US" altLang="zh-CN" dirty="0" err="1"/>
              <a:t>recyclerview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进度条应用具体位置，处于获取时首尾。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DE1D923-5603-606B-4417-3895E0476393}"/>
              </a:ext>
            </a:extLst>
          </p:cNvPr>
          <p:cNvSpPr txBox="1"/>
          <p:nvPr/>
        </p:nvSpPr>
        <p:spPr>
          <a:xfrm>
            <a:off x="4495800" y="37198"/>
            <a:ext cx="899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/>
              <a:t>BsTabFragment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399935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FB5BA09-1928-6375-CBC9-44BD86EEB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640052"/>
            <a:ext cx="8305800" cy="621794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8BE675B-0EF7-9D47-F7B9-1369FBD90C64}"/>
              </a:ext>
            </a:extLst>
          </p:cNvPr>
          <p:cNvSpPr txBox="1"/>
          <p:nvPr/>
        </p:nvSpPr>
        <p:spPr>
          <a:xfrm>
            <a:off x="747823" y="1981200"/>
            <a:ext cx="29718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最后回到书城逻辑</a:t>
            </a:r>
            <a:r>
              <a:rPr lang="zh-CN" altLang="en-US" sz="2000" b="1" dirty="0">
                <a:solidFill>
                  <a:srgbClr val="FF0000"/>
                </a:solidFill>
              </a:rPr>
              <a:t>初始化</a:t>
            </a:r>
            <a:r>
              <a:rPr lang="zh-CN" altLang="en-US" sz="2000" b="1" dirty="0"/>
              <a:t>：</a:t>
            </a:r>
            <a:endParaRPr lang="en-US" altLang="zh-CN" sz="2000" b="1" dirty="0"/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r>
              <a:rPr lang="zh-CN" altLang="en-US" sz="2000" b="1" dirty="0"/>
              <a:t>根据类别，动态添加</a:t>
            </a:r>
            <a:r>
              <a:rPr lang="en-US" altLang="zh-CN" sz="2000" b="1" dirty="0" err="1"/>
              <a:t>radiobutton</a:t>
            </a:r>
            <a:r>
              <a:rPr lang="zh-CN" altLang="en-US" sz="2000" b="1" dirty="0"/>
              <a:t>按钮并初始化。</a:t>
            </a:r>
            <a:endParaRPr lang="en-US" altLang="zh-CN" sz="2000" b="1" dirty="0"/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r>
              <a:rPr lang="zh-CN" altLang="en-US" sz="2000" b="1" dirty="0"/>
              <a:t>导入前面</a:t>
            </a:r>
            <a:r>
              <a:rPr lang="en-US" altLang="zh-CN" sz="2000" b="1" dirty="0" err="1"/>
              <a:t>BsTab</a:t>
            </a:r>
            <a:r>
              <a:rPr lang="zh-CN" altLang="en-US" sz="2000" b="1" dirty="0"/>
              <a:t>对应的</a:t>
            </a:r>
            <a:r>
              <a:rPr lang="en-US" altLang="zh-CN" sz="2000" b="1" dirty="0"/>
              <a:t>fragment</a:t>
            </a:r>
            <a:r>
              <a:rPr lang="zh-CN" altLang="en-US" sz="2000" b="1" dirty="0"/>
              <a:t>集合，动态展示不同书籍列表。</a:t>
            </a:r>
            <a:endParaRPr lang="en-US" altLang="zh-CN" sz="20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DA801CA-46BC-E27E-455E-42AD48C34F9F}"/>
              </a:ext>
            </a:extLst>
          </p:cNvPr>
          <p:cNvSpPr txBox="1"/>
          <p:nvPr/>
        </p:nvSpPr>
        <p:spPr>
          <a:xfrm>
            <a:off x="4648200" y="30578"/>
            <a:ext cx="541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/>
              <a:t>BookstoreFragment</a:t>
            </a:r>
            <a:endParaRPr lang="zh-CN" altLang="en-US" sz="32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D92D47-94C2-2F56-7C1D-7BE78BE8525A}"/>
              </a:ext>
            </a:extLst>
          </p:cNvPr>
          <p:cNvSpPr txBox="1"/>
          <p:nvPr/>
        </p:nvSpPr>
        <p:spPr>
          <a:xfrm>
            <a:off x="747823" y="14478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+mj-ea"/>
                <a:ea typeface="+mj-ea"/>
              </a:rPr>
              <a:t>4.4</a:t>
            </a:r>
            <a:endParaRPr lang="zh-CN" altLang="en-US" sz="20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02170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44" y="0"/>
            <a:ext cx="12192000" cy="6858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</a:path>
            </a:pathLst>
          </a:custGeom>
          <a:solidFill>
            <a:schemeClr val="lt1">
              <a:alpha val="90000"/>
            </a:schemeClr>
          </a:solidFill>
          <a:ln/>
        </p:spPr>
      </p:sp>
      <p:sp>
        <p:nvSpPr>
          <p:cNvPr id="4" name="TextBox 4"/>
          <p:cNvSpPr txBox="1"/>
          <p:nvPr/>
        </p:nvSpPr>
        <p:spPr>
          <a:xfrm>
            <a:off x="3560913" y="1312852"/>
            <a:ext cx="7804501" cy="7620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20000"/>
              </a:lnSpc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560913" y="1927072"/>
            <a:ext cx="7804501" cy="120396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83473" y="3943665"/>
            <a:ext cx="7806355" cy="7620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83473" y="4571667"/>
            <a:ext cx="7806355" cy="120396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endParaRPr lang="en-US" sz="15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98399" y="487338"/>
            <a:ext cx="10877323" cy="7620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3000" b="1" dirty="0">
                <a:solidFill>
                  <a:srgbClr val="FF0000"/>
                </a:solidFill>
                <a:latin typeface="Microsoft Yahei"/>
                <a:ea typeface="Microsoft Yahei"/>
                <a:cs typeface="Microsoft Yahei"/>
              </a:rPr>
              <a:t>阅读界面及章节内容的详细实现</a:t>
            </a:r>
            <a:endParaRPr lang="en-US" sz="3000" b="1" dirty="0">
              <a:solidFill>
                <a:srgbClr val="FF0000"/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65E9169-ABE9-0711-FEC3-A52EDE568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830" y="3656995"/>
            <a:ext cx="4684267" cy="187983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E17E91A-B402-7A63-5F6D-F9FD2842A297}"/>
              </a:ext>
            </a:extLst>
          </p:cNvPr>
          <p:cNvSpPr txBox="1"/>
          <p:nvPr/>
        </p:nvSpPr>
        <p:spPr>
          <a:xfrm>
            <a:off x="914400" y="1312853"/>
            <a:ext cx="403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5.1</a:t>
            </a:r>
            <a:r>
              <a:rPr lang="zh-CN" altLang="en-US" sz="2400" b="1" dirty="0"/>
              <a:t>点击</a:t>
            </a:r>
            <a:r>
              <a:rPr lang="en-US" altLang="zh-CN" sz="2400" b="1" dirty="0" err="1"/>
              <a:t>BookItem</a:t>
            </a:r>
            <a:r>
              <a:rPr lang="zh-CN" altLang="en-US" sz="2400" b="1" dirty="0"/>
              <a:t>的传递数据（</a:t>
            </a:r>
            <a:r>
              <a:rPr lang="en-US" altLang="zh-CN" sz="2400" b="1" dirty="0" err="1">
                <a:solidFill>
                  <a:srgbClr val="FF0000"/>
                </a:solidFill>
              </a:rPr>
              <a:t>PutExtra</a:t>
            </a:r>
            <a:r>
              <a:rPr lang="zh-CN" altLang="en-US" sz="2400" b="1" dirty="0"/>
              <a:t>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1179AE3-D4A1-8AF8-EC64-9C17232C2FFC}"/>
              </a:ext>
            </a:extLst>
          </p:cNvPr>
          <p:cNvSpPr txBox="1"/>
          <p:nvPr/>
        </p:nvSpPr>
        <p:spPr>
          <a:xfrm>
            <a:off x="356887" y="2207976"/>
            <a:ext cx="6400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solidFill>
                  <a:srgbClr val="FF0000"/>
                </a:solidFill>
              </a:rPr>
              <a:t>fbookAdapter</a:t>
            </a:r>
            <a:r>
              <a:rPr lang="en-US" altLang="zh-CN" sz="1600" dirty="0" err="1"/>
              <a:t>.setListener</a:t>
            </a:r>
            <a:r>
              <a:rPr lang="en-US" altLang="zh-CN" sz="1600" dirty="0"/>
              <a:t>((view1, position) -&gt; {</a:t>
            </a:r>
          </a:p>
          <a:p>
            <a:r>
              <a:rPr lang="en-US" altLang="zh-CN" sz="1600" dirty="0"/>
              <a:t>            // </a:t>
            </a:r>
            <a:r>
              <a:rPr lang="zh-CN" altLang="en-US" sz="1600" dirty="0"/>
              <a:t>获取点击的书籍</a:t>
            </a:r>
          </a:p>
          <a:p>
            <a:r>
              <a:rPr lang="zh-CN" altLang="en-US" sz="1600" dirty="0"/>
              <a:t>            </a:t>
            </a:r>
            <a:r>
              <a:rPr lang="en-US" altLang="zh-CN" sz="1600" dirty="0" err="1"/>
              <a:t>BookItem</a:t>
            </a:r>
            <a:r>
              <a:rPr lang="en-US" altLang="zh-CN" sz="1600" dirty="0"/>
              <a:t> </a:t>
            </a:r>
            <a:r>
              <a:rPr lang="en-US" altLang="zh-CN" sz="1600" dirty="0" err="1"/>
              <a:t>bookItem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bookList.get</a:t>
            </a:r>
            <a:r>
              <a:rPr lang="en-US" altLang="zh-CN" sz="1600" dirty="0"/>
              <a:t>(position);</a:t>
            </a:r>
          </a:p>
          <a:p>
            <a:endParaRPr lang="en-US" altLang="zh-CN" sz="1600" dirty="0"/>
          </a:p>
          <a:p>
            <a:r>
              <a:rPr lang="en-US" altLang="zh-CN" sz="1600" dirty="0"/>
              <a:t>            // </a:t>
            </a:r>
            <a:r>
              <a:rPr lang="zh-CN" altLang="en-US" sz="1600" dirty="0"/>
              <a:t>创建 </a:t>
            </a:r>
            <a:r>
              <a:rPr lang="en-US" altLang="zh-CN" sz="1600" dirty="0"/>
              <a:t>Intent</a:t>
            </a:r>
            <a:r>
              <a:rPr lang="zh-CN" altLang="en-US" sz="1600" dirty="0"/>
              <a:t>，传递书籍数据</a:t>
            </a:r>
          </a:p>
          <a:p>
            <a:r>
              <a:rPr lang="zh-CN" altLang="en-US" sz="1600" dirty="0"/>
              <a:t>            </a:t>
            </a:r>
            <a:r>
              <a:rPr lang="en-US" altLang="zh-CN" sz="1600" dirty="0"/>
              <a:t>Intent </a:t>
            </a:r>
            <a:r>
              <a:rPr lang="en-US" altLang="zh-CN" sz="1600" dirty="0" err="1"/>
              <a:t>intent</a:t>
            </a:r>
            <a:r>
              <a:rPr lang="en-US" altLang="zh-CN" sz="1600" dirty="0"/>
              <a:t> = new Intent(</a:t>
            </a:r>
            <a:r>
              <a:rPr lang="en-US" altLang="zh-CN" sz="1600" dirty="0" err="1"/>
              <a:t>getContext</a:t>
            </a:r>
            <a:r>
              <a:rPr lang="en-US" altLang="zh-CN" sz="1600" dirty="0"/>
              <a:t>(), </a:t>
            </a:r>
            <a:r>
              <a:rPr lang="en-US" altLang="zh-CN" sz="1600" dirty="0" err="1"/>
              <a:t>DetailActivity.class</a:t>
            </a:r>
            <a:r>
              <a:rPr lang="en-US" altLang="zh-CN" sz="1600" dirty="0"/>
              <a:t>);</a:t>
            </a:r>
          </a:p>
          <a:p>
            <a:r>
              <a:rPr lang="en-US" altLang="zh-CN" sz="1600" dirty="0"/>
              <a:t>            String </a:t>
            </a:r>
            <a:r>
              <a:rPr lang="en-US" altLang="zh-CN" sz="1600" dirty="0" err="1"/>
              <a:t>imageUrl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bookItem.getImgUrl</a:t>
            </a:r>
            <a:r>
              <a:rPr lang="en-US" altLang="zh-CN" sz="1600" dirty="0"/>
              <a:t>();</a:t>
            </a:r>
          </a:p>
          <a:p>
            <a:r>
              <a:rPr lang="en-US" altLang="zh-CN" sz="1600" dirty="0"/>
              <a:t>            String </a:t>
            </a:r>
            <a:r>
              <a:rPr lang="en-US" altLang="zh-CN" sz="1600" dirty="0" err="1"/>
              <a:t>pageUrl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getHtml</a:t>
            </a:r>
            <a:r>
              <a:rPr lang="en-US" altLang="zh-CN" sz="1600" dirty="0"/>
              <a:t>(</a:t>
            </a:r>
            <a:r>
              <a:rPr lang="en-US" altLang="zh-CN" sz="1600" dirty="0" err="1"/>
              <a:t>imageUrl</a:t>
            </a:r>
            <a:r>
              <a:rPr lang="en-US" altLang="zh-CN" sz="1600" dirty="0"/>
              <a:t>);//()</a:t>
            </a:r>
          </a:p>
          <a:p>
            <a:r>
              <a:rPr lang="en-US" altLang="zh-CN" sz="1600" dirty="0"/>
              <a:t>            </a:t>
            </a:r>
            <a:r>
              <a:rPr lang="en-US" altLang="zh-CN" sz="1600" dirty="0" err="1">
                <a:solidFill>
                  <a:srgbClr val="00B050"/>
                </a:solidFill>
              </a:rPr>
              <a:t>intent.putExtra</a:t>
            </a:r>
            <a:r>
              <a:rPr lang="en-US" altLang="zh-CN" sz="1600" dirty="0">
                <a:solidFill>
                  <a:srgbClr val="00B050"/>
                </a:solidFill>
              </a:rPr>
              <a:t>("title", </a:t>
            </a:r>
            <a:r>
              <a:rPr lang="en-US" altLang="zh-CN" sz="1600" dirty="0" err="1">
                <a:solidFill>
                  <a:srgbClr val="00B050"/>
                </a:solidFill>
              </a:rPr>
              <a:t>bookItem.getTitle</a:t>
            </a:r>
            <a:r>
              <a:rPr lang="en-US" altLang="zh-CN" sz="1600" dirty="0">
                <a:solidFill>
                  <a:srgbClr val="00B050"/>
                </a:solidFill>
              </a:rPr>
              <a:t>()); // </a:t>
            </a:r>
            <a:r>
              <a:rPr lang="zh-CN" altLang="en-US" sz="1600" dirty="0">
                <a:solidFill>
                  <a:srgbClr val="00B050"/>
                </a:solidFill>
              </a:rPr>
              <a:t>传递整个 </a:t>
            </a:r>
            <a:r>
              <a:rPr lang="en-US" altLang="zh-CN" sz="1600" dirty="0" err="1">
                <a:solidFill>
                  <a:srgbClr val="00B050"/>
                </a:solidFill>
              </a:rPr>
              <a:t>BookItem</a:t>
            </a:r>
            <a:endParaRPr lang="en-US" altLang="zh-CN" sz="1600" dirty="0">
              <a:solidFill>
                <a:srgbClr val="00B050"/>
              </a:solidFill>
            </a:endParaRPr>
          </a:p>
          <a:p>
            <a:r>
              <a:rPr lang="en-US" altLang="zh-CN" sz="1600" dirty="0">
                <a:solidFill>
                  <a:srgbClr val="00B050"/>
                </a:solidFill>
              </a:rPr>
              <a:t>            </a:t>
            </a:r>
            <a:r>
              <a:rPr lang="en-US" altLang="zh-CN" sz="1600" dirty="0" err="1">
                <a:solidFill>
                  <a:srgbClr val="00B050"/>
                </a:solidFill>
              </a:rPr>
              <a:t>intent.putExtra</a:t>
            </a:r>
            <a:r>
              <a:rPr lang="en-US" altLang="zh-CN" sz="1600" dirty="0">
                <a:solidFill>
                  <a:srgbClr val="00B050"/>
                </a:solidFill>
              </a:rPr>
              <a:t>("</a:t>
            </a:r>
            <a:r>
              <a:rPr lang="en-US" altLang="zh-CN" sz="1600" dirty="0" err="1">
                <a:solidFill>
                  <a:srgbClr val="00B050"/>
                </a:solidFill>
              </a:rPr>
              <a:t>url</a:t>
            </a:r>
            <a:r>
              <a:rPr lang="en-US" altLang="zh-CN" sz="1600" dirty="0">
                <a:solidFill>
                  <a:srgbClr val="00B050"/>
                </a:solidFill>
              </a:rPr>
              <a:t>",</a:t>
            </a:r>
            <a:r>
              <a:rPr lang="en-US" altLang="zh-CN" sz="1600" dirty="0" err="1">
                <a:solidFill>
                  <a:srgbClr val="00B050"/>
                </a:solidFill>
              </a:rPr>
              <a:t>pageUrl</a:t>
            </a:r>
            <a:r>
              <a:rPr lang="en-US" altLang="zh-CN" sz="1600" dirty="0">
                <a:solidFill>
                  <a:srgbClr val="00B050"/>
                </a:solidFill>
              </a:rPr>
              <a:t>); // </a:t>
            </a:r>
            <a:r>
              <a:rPr lang="zh-CN" altLang="en-US" sz="1600" dirty="0">
                <a:solidFill>
                  <a:srgbClr val="00B050"/>
                </a:solidFill>
              </a:rPr>
              <a:t>传递 </a:t>
            </a:r>
            <a:r>
              <a:rPr lang="en-US" altLang="zh-CN" sz="1600" dirty="0">
                <a:solidFill>
                  <a:srgbClr val="00B050"/>
                </a:solidFill>
              </a:rPr>
              <a:t>// </a:t>
            </a:r>
            <a:r>
              <a:rPr lang="zh-CN" altLang="en-US" sz="1600" dirty="0">
                <a:solidFill>
                  <a:srgbClr val="00B050"/>
                </a:solidFill>
              </a:rPr>
              <a:t>传递整个 </a:t>
            </a:r>
            <a:r>
              <a:rPr lang="en-US" altLang="zh-CN" sz="1600" dirty="0" err="1">
                <a:solidFill>
                  <a:srgbClr val="00B050"/>
                </a:solidFill>
              </a:rPr>
              <a:t>BookItem</a:t>
            </a:r>
            <a:endParaRPr lang="en-US" altLang="zh-CN" sz="1600" dirty="0">
              <a:solidFill>
                <a:srgbClr val="00B050"/>
              </a:solidFill>
            </a:endParaRPr>
          </a:p>
          <a:p>
            <a:r>
              <a:rPr lang="en-US" altLang="zh-CN" sz="1600" dirty="0"/>
              <a:t>            // </a:t>
            </a:r>
            <a:r>
              <a:rPr lang="zh-CN" altLang="en-US" sz="1600" dirty="0"/>
              <a:t>启动 </a:t>
            </a:r>
            <a:r>
              <a:rPr lang="en-US" altLang="zh-CN" sz="1600" dirty="0" err="1"/>
              <a:t>DetailActivity</a:t>
            </a:r>
            <a:endParaRPr lang="en-US" altLang="zh-CN" sz="1600" dirty="0"/>
          </a:p>
          <a:p>
            <a:r>
              <a:rPr lang="en-US" altLang="zh-CN" sz="1600" dirty="0"/>
              <a:t>            </a:t>
            </a:r>
            <a:r>
              <a:rPr lang="en-US" altLang="zh-CN" sz="1600" dirty="0" err="1"/>
              <a:t>startActivity</a:t>
            </a:r>
            <a:r>
              <a:rPr lang="en-US" altLang="zh-CN" sz="1600" dirty="0"/>
              <a:t>(intent);</a:t>
            </a:r>
          </a:p>
          <a:p>
            <a:r>
              <a:rPr lang="en-US" altLang="zh-CN" sz="1600" dirty="0"/>
              <a:t>        });</a:t>
            </a:r>
          </a:p>
          <a:p>
            <a:endParaRPr lang="zh-CN" altLang="en-US" sz="1600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66662913-8329-8AE6-E7E1-12D4C761B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221" y="5552405"/>
            <a:ext cx="6455567" cy="1114927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B4A9C183-D38A-C69D-7E5B-2A3CF762CA5C}"/>
              </a:ext>
            </a:extLst>
          </p:cNvPr>
          <p:cNvSpPr txBox="1"/>
          <p:nvPr/>
        </p:nvSpPr>
        <p:spPr>
          <a:xfrm>
            <a:off x="1219200" y="5791200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由</a:t>
            </a:r>
            <a:r>
              <a:rPr lang="zh-CN" altLang="en-US" b="1" dirty="0">
                <a:solidFill>
                  <a:srgbClr val="00B050"/>
                </a:solidFill>
              </a:rPr>
              <a:t>图片路径迅速得到书籍页面路径</a:t>
            </a:r>
            <a:endParaRPr lang="en-US" altLang="zh-CN" b="1" dirty="0">
              <a:solidFill>
                <a:srgbClr val="00B050"/>
              </a:solidFill>
            </a:endParaRPr>
          </a:p>
          <a:p>
            <a:r>
              <a:rPr lang="zh-CN" altLang="en-US" b="1" dirty="0"/>
              <a:t>传给书籍</a:t>
            </a:r>
            <a:r>
              <a:rPr lang="en-US" altLang="zh-CN" b="1" dirty="0" err="1">
                <a:solidFill>
                  <a:srgbClr val="FF0000"/>
                </a:solidFill>
              </a:rPr>
              <a:t>DetailActivity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5410C118-CB51-CAF8-38C0-C6B3B68DC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9495" y="152731"/>
            <a:ext cx="5811018" cy="33846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51FC55F-26E5-5FAD-258D-8F115E8C9F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092" y="116421"/>
            <a:ext cx="646232" cy="47552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D75A2D0-BFB8-5B0C-D55D-C9D27B85CAF9}"/>
              </a:ext>
            </a:extLst>
          </p:cNvPr>
          <p:cNvSpPr txBox="1"/>
          <p:nvPr/>
        </p:nvSpPr>
        <p:spPr>
          <a:xfrm>
            <a:off x="1219200" y="58168"/>
            <a:ext cx="1122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+mn-ea"/>
              </a:rPr>
              <a:t>05</a:t>
            </a:r>
            <a:endParaRPr lang="zh-CN" altLang="en-US" sz="2800" b="1" dirty="0">
              <a:solidFill>
                <a:srgbClr val="FF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44" y="0"/>
            <a:ext cx="12192000" cy="6858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</a:path>
            </a:pathLst>
          </a:custGeom>
          <a:solidFill>
            <a:schemeClr val="lt1">
              <a:alpha val="90000"/>
            </a:schemeClr>
          </a:solidFill>
          <a:ln/>
        </p:spPr>
      </p:sp>
      <p:sp>
        <p:nvSpPr>
          <p:cNvPr id="4" name="AutoShape 4"/>
          <p:cNvSpPr/>
          <p:nvPr/>
        </p:nvSpPr>
        <p:spPr>
          <a:xfrm>
            <a:off x="1520223" y="1033565"/>
            <a:ext cx="1813010" cy="1813010"/>
          </a:xfrm>
          <a:prstGeom prst="ellipse">
            <a:avLst/>
          </a:prstGeom>
          <a:gradFill>
            <a:gsLst>
              <a:gs pos="0">
                <a:schemeClr val="accent2">
                  <a:alpha val="15000"/>
                </a:schemeClr>
              </a:gs>
              <a:gs pos="100000">
                <a:schemeClr val="accent2">
                  <a:alpha val="15000"/>
                  <a:lumMod val="40000"/>
                  <a:lumOff val="60000"/>
                </a:schemeClr>
              </a:gs>
            </a:gsLst>
            <a:lin ang="0"/>
          </a:gradFill>
          <a:ln/>
        </p:spPr>
      </p:sp>
      <p:sp>
        <p:nvSpPr>
          <p:cNvPr id="5" name="TextBox 5"/>
          <p:cNvSpPr txBox="1"/>
          <p:nvPr/>
        </p:nvSpPr>
        <p:spPr>
          <a:xfrm>
            <a:off x="2757596" y="2624328"/>
            <a:ext cx="8124825" cy="196215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5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项目背景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57596" y="1141600"/>
            <a:ext cx="8686800" cy="170497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765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  <p:sp>
        <p:nvSpPr>
          <p:cNvPr id="7" name="Freeform 7"/>
          <p:cNvSpPr/>
          <p:nvPr/>
        </p:nvSpPr>
        <p:spPr>
          <a:xfrm>
            <a:off x="365760" y="6033893"/>
            <a:ext cx="282396" cy="332231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762000" y="0"/>
                </a:moveTo>
                <a:lnTo>
                  <a:pt x="1905000" y="0"/>
                </a:lnTo>
                <a:lnTo>
                  <a:pt x="1143000" y="952500"/>
                </a:lnTo>
                <a:lnTo>
                  <a:pt x="1905000" y="1905000"/>
                </a:lnTo>
                <a:lnTo>
                  <a:pt x="762000" y="1905000"/>
                </a:lnTo>
                <a:lnTo>
                  <a:pt x="0" y="952500"/>
                </a:lnTo>
                <a:lnTo>
                  <a:pt x="762000" y="0"/>
                </a:lnTo>
              </a:path>
            </a:pathLst>
          </a:custGeom>
          <a:solidFill>
            <a:schemeClr val="accent2">
              <a:alpha val="100000"/>
            </a:schemeClr>
          </a:solidFill>
          <a:ln/>
        </p:spPr>
      </p:sp>
      <p:sp>
        <p:nvSpPr>
          <p:cNvPr id="8" name="Freeform 8"/>
          <p:cNvSpPr/>
          <p:nvPr/>
        </p:nvSpPr>
        <p:spPr>
          <a:xfrm>
            <a:off x="636693" y="6033893"/>
            <a:ext cx="282396" cy="332231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762000" y="0"/>
                </a:moveTo>
                <a:lnTo>
                  <a:pt x="1905000" y="0"/>
                </a:lnTo>
                <a:lnTo>
                  <a:pt x="1143000" y="952500"/>
                </a:lnTo>
                <a:lnTo>
                  <a:pt x="1905000" y="1905000"/>
                </a:lnTo>
                <a:lnTo>
                  <a:pt x="762000" y="1905000"/>
                </a:lnTo>
                <a:lnTo>
                  <a:pt x="0" y="952500"/>
                </a:lnTo>
                <a:lnTo>
                  <a:pt x="762000" y="0"/>
                </a:lnTo>
              </a:path>
            </a:pathLst>
          </a:custGeom>
          <a:solidFill>
            <a:schemeClr val="accent2">
              <a:alpha val="100000"/>
            </a:schemeClr>
          </a:solidFill>
          <a:ln/>
        </p:spPr>
      </p:sp>
      <p:sp>
        <p:nvSpPr>
          <p:cNvPr id="9" name="Freeform 9"/>
          <p:cNvSpPr/>
          <p:nvPr/>
        </p:nvSpPr>
        <p:spPr>
          <a:xfrm>
            <a:off x="919090" y="6033893"/>
            <a:ext cx="282396" cy="332231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762000" y="0"/>
                </a:moveTo>
                <a:lnTo>
                  <a:pt x="1905000" y="0"/>
                </a:lnTo>
                <a:lnTo>
                  <a:pt x="1143000" y="952500"/>
                </a:lnTo>
                <a:lnTo>
                  <a:pt x="1905000" y="1905000"/>
                </a:lnTo>
                <a:lnTo>
                  <a:pt x="762000" y="1905000"/>
                </a:lnTo>
                <a:lnTo>
                  <a:pt x="0" y="952500"/>
                </a:lnTo>
                <a:lnTo>
                  <a:pt x="762000" y="0"/>
                </a:lnTo>
              </a:path>
            </a:pathLst>
          </a:custGeom>
          <a:solidFill>
            <a:schemeClr val="accent2">
              <a:alpha val="100000"/>
            </a:schemeClr>
          </a:solidFill>
          <a:ln/>
        </p:spPr>
      </p:sp>
      <p:grpSp>
        <p:nvGrpSpPr>
          <p:cNvPr id="10" name="Group 10"/>
          <p:cNvGrpSpPr/>
          <p:nvPr/>
        </p:nvGrpSpPr>
        <p:grpSpPr>
          <a:xfrm>
            <a:off x="454963" y="331168"/>
            <a:ext cx="515576" cy="439821"/>
            <a:chOff x="454963" y="331168"/>
            <a:chExt cx="515576" cy="439821"/>
          </a:xfrm>
        </p:grpSpPr>
        <p:sp>
          <p:nvSpPr>
            <p:cNvPr id="11" name="AutoShape 11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2" name="AutoShape 12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13" name="AutoShape 13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14" name="AutoShape 14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15" name="AutoShape 15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16" name="AutoShape 16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7" name="AutoShape 17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18" name="AutoShape 18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19" name="AutoShape 19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0" name="AutoShape 20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1" name="AutoShape 21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2" name="AutoShape 22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3" name="AutoShape 23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4" name="AutoShape 24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5" name="AutoShape 25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6" name="AutoShape 26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7" name="AutoShape 27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8" name="AutoShape 28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9" name="AutoShape 29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0" name="AutoShape 30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10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BB50CC-1809-9557-8668-D4BD90EE6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FB2AE2A-F585-6274-7F3B-E92F022608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44" y="0"/>
            <a:ext cx="12192000" cy="6858000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251CB546-4DEF-5B87-758D-686D75B99D83}"/>
              </a:ext>
            </a:extLst>
          </p:cNvPr>
          <p:cNvSpPr/>
          <p:nvPr/>
        </p:nvSpPr>
        <p:spPr>
          <a:xfrm>
            <a:off x="-744" y="1975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</a:path>
            </a:pathLst>
          </a:custGeom>
          <a:solidFill>
            <a:schemeClr val="lt1">
              <a:alpha val="90000"/>
            </a:schemeClr>
          </a:solidFill>
          <a:ln/>
        </p:spPr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F8B56E8-08E5-B520-4411-0C1D90B2E973}"/>
              </a:ext>
            </a:extLst>
          </p:cNvPr>
          <p:cNvSpPr txBox="1"/>
          <p:nvPr/>
        </p:nvSpPr>
        <p:spPr>
          <a:xfrm>
            <a:off x="3560913" y="1312852"/>
            <a:ext cx="7804501" cy="7620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20000"/>
              </a:lnSpc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A832A1A-F4F7-9CDD-7F7A-ECDA9A37173D}"/>
              </a:ext>
            </a:extLst>
          </p:cNvPr>
          <p:cNvSpPr txBox="1"/>
          <p:nvPr/>
        </p:nvSpPr>
        <p:spPr>
          <a:xfrm>
            <a:off x="3560913" y="1927072"/>
            <a:ext cx="7804501" cy="120396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。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F1D4172-CC1A-640F-5BCA-642D69DAE65C}"/>
              </a:ext>
            </a:extLst>
          </p:cNvPr>
          <p:cNvSpPr txBox="1"/>
          <p:nvPr/>
        </p:nvSpPr>
        <p:spPr>
          <a:xfrm>
            <a:off x="1183473" y="3943665"/>
            <a:ext cx="7806355" cy="7620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F07D26A-C294-0971-B1FE-8F47B181B970}"/>
              </a:ext>
            </a:extLst>
          </p:cNvPr>
          <p:cNvSpPr txBox="1"/>
          <p:nvPr/>
        </p:nvSpPr>
        <p:spPr>
          <a:xfrm>
            <a:off x="1183473" y="4571667"/>
            <a:ext cx="7806355" cy="120396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endParaRPr lang="en-US" sz="15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6FBCBD9F-F1B3-39C5-44C7-3F2098071155}"/>
              </a:ext>
            </a:extLst>
          </p:cNvPr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endParaRPr lang="en-US" sz="3000" b="1" dirty="0">
              <a:solidFill>
                <a:schemeClr val="dk2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B5E9019-C0D6-E006-D365-D01F8AEBE5FC}"/>
              </a:ext>
            </a:extLst>
          </p:cNvPr>
          <p:cNvSpPr txBox="1"/>
          <p:nvPr/>
        </p:nvSpPr>
        <p:spPr>
          <a:xfrm>
            <a:off x="1149803" y="497106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5.2</a:t>
            </a:r>
            <a:r>
              <a:rPr lang="zh-CN" altLang="en-US" sz="2400" b="1" dirty="0">
                <a:solidFill>
                  <a:srgbClr val="FF0000"/>
                </a:solidFill>
              </a:rPr>
              <a:t>对于</a:t>
            </a:r>
            <a:r>
              <a:rPr lang="en-US" altLang="zh-CN" sz="2400" b="1" dirty="0" err="1">
                <a:solidFill>
                  <a:srgbClr val="FF0000"/>
                </a:solidFill>
              </a:rPr>
              <a:t>DetailActivity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C7F6CD2-7399-FCC5-18A5-CA2650FB2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763" y="1342978"/>
            <a:ext cx="7499072" cy="533400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C01764F4-1E5C-F9EF-DA92-C88404BDE290}"/>
              </a:ext>
            </a:extLst>
          </p:cNvPr>
          <p:cNvSpPr txBox="1"/>
          <p:nvPr/>
        </p:nvSpPr>
        <p:spPr>
          <a:xfrm>
            <a:off x="228600" y="1257354"/>
            <a:ext cx="4020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（书籍信息状态的全局变量类</a:t>
            </a:r>
            <a:r>
              <a:rPr lang="en-US" altLang="zh-CN" dirty="0" err="1"/>
              <a:t>BookInfoState</a:t>
            </a:r>
            <a:r>
              <a:rPr lang="zh-CN" altLang="en-US" dirty="0"/>
              <a:t>）。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F2DD2BBA-5CEE-11E8-B912-879E58984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333" y="3207149"/>
            <a:ext cx="4396942" cy="3450109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FAF5F87F-19A1-AB2E-0D9F-CDC1615A1951}"/>
              </a:ext>
            </a:extLst>
          </p:cNvPr>
          <p:cNvSpPr txBox="1"/>
          <p:nvPr/>
        </p:nvSpPr>
        <p:spPr>
          <a:xfrm>
            <a:off x="5666890" y="132204"/>
            <a:ext cx="419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爬取</a:t>
            </a:r>
            <a:r>
              <a:rPr lang="en-US" altLang="zh-CN" dirty="0">
                <a:solidFill>
                  <a:srgbClr val="FF0000"/>
                </a:solidFill>
              </a:rPr>
              <a:t>5.1</a:t>
            </a:r>
            <a:r>
              <a:rPr lang="zh-CN" altLang="en-US" dirty="0">
                <a:solidFill>
                  <a:srgbClr val="FF0000"/>
                </a:solidFill>
              </a:rPr>
              <a:t>传来</a:t>
            </a:r>
            <a:r>
              <a:rPr lang="zh-CN" altLang="en-US" dirty="0"/>
              <a:t>书籍页面</a:t>
            </a:r>
            <a:r>
              <a:rPr lang="en-US" altLang="zh-CN" dirty="0" err="1"/>
              <a:t>ur</a:t>
            </a:r>
            <a:r>
              <a:rPr lang="zh-CN" altLang="en-US" dirty="0"/>
              <a:t>，获取书籍每个</a:t>
            </a:r>
            <a:r>
              <a:rPr lang="zh-CN" altLang="en-US" dirty="0">
                <a:solidFill>
                  <a:srgbClr val="FF0000"/>
                </a:solidFill>
              </a:rPr>
              <a:t>章节链接以及标题</a:t>
            </a:r>
            <a:r>
              <a:rPr lang="zh-CN" altLang="en-US" dirty="0"/>
              <a:t>，放入对应列表（全局变量）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71B29BD-1789-FF96-B28C-1A4A6EC8DF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1837297"/>
            <a:ext cx="2956548" cy="131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184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10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CEE2C5-6D16-5C38-0E16-CC18BCF99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5B7CBBA-1E7C-BD6B-EA02-045848CC0D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44" y="0"/>
            <a:ext cx="12192000" cy="6858000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08B2E93B-E523-E16D-8EC8-399A783C3DFD}"/>
              </a:ext>
            </a:extLst>
          </p:cNvPr>
          <p:cNvSpPr/>
          <p:nvPr/>
        </p:nvSpPr>
        <p:spPr>
          <a:xfrm>
            <a:off x="0" y="20163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</a:path>
            </a:pathLst>
          </a:custGeom>
          <a:solidFill>
            <a:schemeClr val="lt1">
              <a:alpha val="90000"/>
            </a:schemeClr>
          </a:solidFill>
          <a:ln/>
        </p:spPr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6FAE2493-C53E-10BD-4549-EA1D21929694}"/>
              </a:ext>
            </a:extLst>
          </p:cNvPr>
          <p:cNvSpPr txBox="1"/>
          <p:nvPr/>
        </p:nvSpPr>
        <p:spPr>
          <a:xfrm>
            <a:off x="3560913" y="1312852"/>
            <a:ext cx="7804501" cy="7620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20000"/>
              </a:lnSpc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7A9A817-E18B-8FEA-79C7-81295C9B83E6}"/>
              </a:ext>
            </a:extLst>
          </p:cNvPr>
          <p:cNvSpPr txBox="1"/>
          <p:nvPr/>
        </p:nvSpPr>
        <p:spPr>
          <a:xfrm>
            <a:off x="3560913" y="1927072"/>
            <a:ext cx="7804501" cy="120396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endParaRPr lang="en-US" sz="15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B5A36ED-B3B9-2783-2A76-73A374D26712}"/>
              </a:ext>
            </a:extLst>
          </p:cNvPr>
          <p:cNvSpPr txBox="1"/>
          <p:nvPr/>
        </p:nvSpPr>
        <p:spPr>
          <a:xfrm>
            <a:off x="1183473" y="3943665"/>
            <a:ext cx="7806355" cy="7620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7E76355-28D5-D263-BDB8-2092046B71F9}"/>
              </a:ext>
            </a:extLst>
          </p:cNvPr>
          <p:cNvSpPr txBox="1"/>
          <p:nvPr/>
        </p:nvSpPr>
        <p:spPr>
          <a:xfrm>
            <a:off x="1183473" y="4571667"/>
            <a:ext cx="7806355" cy="120396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endParaRPr lang="en-US" sz="15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A64A40E-E2B8-99D1-AFC8-D17BC9118A7C}"/>
              </a:ext>
            </a:extLst>
          </p:cNvPr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endParaRPr lang="en-US" sz="3000" b="1" dirty="0">
              <a:solidFill>
                <a:schemeClr val="dk2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8C6AA06-14A3-4CEB-8201-B2CA5C3D2A48}"/>
              </a:ext>
            </a:extLst>
          </p:cNvPr>
          <p:cNvSpPr txBox="1"/>
          <p:nvPr/>
        </p:nvSpPr>
        <p:spPr>
          <a:xfrm>
            <a:off x="762000" y="1793948"/>
            <a:ext cx="929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主要</a:t>
            </a:r>
            <a:r>
              <a:rPr lang="zh-CN" altLang="en-US" sz="2400" dirty="0">
                <a:solidFill>
                  <a:srgbClr val="FF0000"/>
                </a:solidFill>
              </a:rPr>
              <a:t>调用</a:t>
            </a:r>
            <a:r>
              <a:rPr lang="zh-CN" altLang="en-US" sz="2400" dirty="0"/>
              <a:t>逻辑： </a:t>
            </a:r>
            <a:r>
              <a:rPr lang="en-US" altLang="zh-CN" sz="2400" dirty="0" err="1"/>
              <a:t>getContent</a:t>
            </a:r>
            <a:r>
              <a:rPr lang="zh-CN" altLang="en-US" sz="2400" dirty="0"/>
              <a:t>（数据抓取</a:t>
            </a:r>
            <a:r>
              <a:rPr lang="zh-CN" altLang="en-US" sz="2400" dirty="0">
                <a:solidFill>
                  <a:srgbClr val="FF0000"/>
                </a:solidFill>
              </a:rPr>
              <a:t>来自</a:t>
            </a:r>
            <a:r>
              <a:rPr lang="en-US" altLang="zh-CN" sz="2400" dirty="0" err="1">
                <a:solidFill>
                  <a:srgbClr val="FF0000"/>
                </a:solidFill>
              </a:rPr>
              <a:t>DetailActivity</a:t>
            </a:r>
            <a:r>
              <a:rPr lang="zh-CN" altLang="en-US" sz="2400" dirty="0"/>
              <a:t>传入的章节</a:t>
            </a:r>
            <a:r>
              <a:rPr lang="en-US" altLang="zh-CN" sz="2400" dirty="0"/>
              <a:t>link</a:t>
            </a:r>
            <a:r>
              <a:rPr lang="zh-CN" altLang="en-US" sz="2400" dirty="0"/>
              <a:t>，解析文本内容） → </a:t>
            </a:r>
            <a:r>
              <a:rPr lang="en-US" altLang="zh-CN" sz="2400" dirty="0" err="1"/>
              <a:t>initViewPager</a:t>
            </a:r>
            <a:r>
              <a:rPr lang="zh-CN" altLang="en-US" sz="2400" dirty="0"/>
              <a:t>（再对前面文本页面初始化） → </a:t>
            </a:r>
            <a:r>
              <a:rPr lang="en-US" altLang="zh-CN" sz="2400" dirty="0" err="1"/>
              <a:t>stringToStringArray</a:t>
            </a:r>
            <a:r>
              <a:rPr lang="zh-CN" altLang="en-US" sz="2400" dirty="0"/>
              <a:t>（文本内容分页）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041D51-4D0F-A86F-CABA-F40842102CDF}"/>
              </a:ext>
            </a:extLst>
          </p:cNvPr>
          <p:cNvSpPr txBox="1"/>
          <p:nvPr/>
        </p:nvSpPr>
        <p:spPr>
          <a:xfrm>
            <a:off x="3810000" y="457200"/>
            <a:ext cx="434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5.3</a:t>
            </a:r>
            <a:r>
              <a:rPr lang="zh-CN" altLang="en-US" sz="2800" b="1" dirty="0">
                <a:solidFill>
                  <a:srgbClr val="FF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阅读页面</a:t>
            </a:r>
            <a:r>
              <a:rPr lang="en-US" altLang="zh-CN" sz="2800" b="1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PageActivity</a:t>
            </a:r>
            <a:endParaRPr lang="en-US" altLang="zh-CN" sz="28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1705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10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C0B39C-A5AF-3556-EF7C-8221BC830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81D81EB-220C-CFBC-9428-71736C7230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44" y="0"/>
            <a:ext cx="12192000" cy="6858000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11F3B9FE-FDC5-0951-E52F-1A5B6F6A7A78}"/>
              </a:ext>
            </a:extLst>
          </p:cNvPr>
          <p:cNvSpPr/>
          <p:nvPr/>
        </p:nvSpPr>
        <p:spPr>
          <a:xfrm>
            <a:off x="-11376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</a:path>
            </a:pathLst>
          </a:custGeom>
          <a:solidFill>
            <a:schemeClr val="lt1">
              <a:alpha val="90000"/>
            </a:schemeClr>
          </a:solidFill>
          <a:ln/>
        </p:spPr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D4B41209-AFAA-CD0C-75AF-70AE09541BEC}"/>
              </a:ext>
            </a:extLst>
          </p:cNvPr>
          <p:cNvSpPr txBox="1"/>
          <p:nvPr/>
        </p:nvSpPr>
        <p:spPr>
          <a:xfrm>
            <a:off x="3560913" y="1312852"/>
            <a:ext cx="7804501" cy="7620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20000"/>
              </a:lnSpc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45D0879-E9A3-BB7D-2717-2F06094B1312}"/>
              </a:ext>
            </a:extLst>
          </p:cNvPr>
          <p:cNvSpPr txBox="1"/>
          <p:nvPr/>
        </p:nvSpPr>
        <p:spPr>
          <a:xfrm>
            <a:off x="3560913" y="1927072"/>
            <a:ext cx="7804501" cy="120396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。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7BA7F98-780C-8B6E-8ADA-C625F967E0E3}"/>
              </a:ext>
            </a:extLst>
          </p:cNvPr>
          <p:cNvSpPr txBox="1"/>
          <p:nvPr/>
        </p:nvSpPr>
        <p:spPr>
          <a:xfrm>
            <a:off x="1183473" y="3943665"/>
            <a:ext cx="7806355" cy="7620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7758FB2-C85A-1D5C-9822-0845FF347955}"/>
              </a:ext>
            </a:extLst>
          </p:cNvPr>
          <p:cNvSpPr txBox="1"/>
          <p:nvPr/>
        </p:nvSpPr>
        <p:spPr>
          <a:xfrm>
            <a:off x="1183473" y="4571667"/>
            <a:ext cx="7806355" cy="120396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endParaRPr lang="en-US" sz="15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359DC7C-1F35-2C87-CCE3-13F9BD6E4C30}"/>
              </a:ext>
            </a:extLst>
          </p:cNvPr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endParaRPr lang="en-US" sz="3000" b="1" dirty="0">
              <a:solidFill>
                <a:schemeClr val="dk2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E0C5C35-3363-14D3-8702-157EE69E25C9}"/>
              </a:ext>
            </a:extLst>
          </p:cNvPr>
          <p:cNvSpPr txBox="1"/>
          <p:nvPr/>
        </p:nvSpPr>
        <p:spPr>
          <a:xfrm>
            <a:off x="1066800" y="1214223"/>
            <a:ext cx="472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5.3.1</a:t>
            </a:r>
            <a:r>
              <a:rPr lang="zh-CN" altLang="en-US" sz="2400" b="1" dirty="0"/>
              <a:t>对于</a:t>
            </a:r>
            <a:r>
              <a:rPr lang="en-US" altLang="zh-CN" sz="2400" b="1" dirty="0" err="1"/>
              <a:t>PageActivity</a:t>
            </a:r>
            <a:r>
              <a:rPr lang="zh-CN" altLang="en-US" sz="2400" b="1" dirty="0"/>
              <a:t>获取来自</a:t>
            </a:r>
            <a:r>
              <a:rPr lang="en-US" altLang="zh-CN" sz="2400" b="1" dirty="0"/>
              <a:t>Detail</a:t>
            </a:r>
            <a:r>
              <a:rPr lang="zh-CN" altLang="en-US" sz="2400" b="1" dirty="0"/>
              <a:t>的数据（</a:t>
            </a:r>
            <a:r>
              <a:rPr lang="en-US" altLang="zh-CN" sz="2400" b="1" dirty="0" err="1">
                <a:solidFill>
                  <a:srgbClr val="FF0000"/>
                </a:solidFill>
              </a:rPr>
              <a:t>getStringExtra</a:t>
            </a:r>
            <a:r>
              <a:rPr lang="zh-CN" altLang="en-US" sz="2400" b="1" dirty="0"/>
              <a:t>）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823EAE5-D23D-203C-C8E9-6B5B0C3A3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78" y="2223034"/>
            <a:ext cx="6151228" cy="137771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8DB9067-8211-2895-23F3-02BAD9A098A2}"/>
              </a:ext>
            </a:extLst>
          </p:cNvPr>
          <p:cNvSpPr txBox="1"/>
          <p:nvPr/>
        </p:nvSpPr>
        <p:spPr>
          <a:xfrm>
            <a:off x="1042636" y="4444779"/>
            <a:ext cx="4229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：用</a:t>
            </a:r>
            <a:r>
              <a:rPr lang="en-US" altLang="zh-CN" dirty="0" err="1">
                <a:solidFill>
                  <a:srgbClr val="FF0000"/>
                </a:solidFill>
              </a:rPr>
              <a:t>getcontent</a:t>
            </a:r>
            <a:r>
              <a:rPr lang="zh-CN" altLang="en-US" dirty="0">
                <a:solidFill>
                  <a:srgbClr val="FF0000"/>
                </a:solidFill>
              </a:rPr>
              <a:t>方法</a:t>
            </a:r>
            <a:r>
              <a:rPr lang="zh-CN" altLang="en-US" dirty="0"/>
              <a:t>通过</a:t>
            </a:r>
            <a:r>
              <a:rPr lang="zh-CN" altLang="en-US" dirty="0">
                <a:solidFill>
                  <a:srgbClr val="FF0000"/>
                </a:solidFill>
              </a:rPr>
              <a:t>章节链接</a:t>
            </a:r>
            <a:r>
              <a:rPr lang="zh-CN" altLang="en-US" dirty="0"/>
              <a:t>再次爬取章节</a:t>
            </a:r>
            <a:r>
              <a:rPr lang="zh-CN" altLang="en-US" dirty="0">
                <a:solidFill>
                  <a:srgbClr val="00B050"/>
                </a:solidFill>
              </a:rPr>
              <a:t>文本内容</a:t>
            </a:r>
          </a:p>
          <a:p>
            <a:endParaRPr lang="zh-CN" altLang="en-US" dirty="0"/>
          </a:p>
          <a:p>
            <a:r>
              <a:rPr lang="en-US" altLang="zh-CN" dirty="0"/>
              <a:t> </a:t>
            </a:r>
            <a:r>
              <a:rPr lang="en-US" altLang="zh-CN" dirty="0" err="1"/>
              <a:t>runOnUiThread</a:t>
            </a:r>
            <a:r>
              <a:rPr lang="en-US" altLang="zh-CN" dirty="0"/>
              <a:t>(() </a:t>
            </a:r>
            <a:r>
              <a:rPr lang="zh-CN" altLang="en-US" dirty="0"/>
              <a:t>主线程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EB2F816-58F5-A7AE-7E6C-8C3573C83EFF}"/>
              </a:ext>
            </a:extLst>
          </p:cNvPr>
          <p:cNvSpPr txBox="1"/>
          <p:nvPr/>
        </p:nvSpPr>
        <p:spPr>
          <a:xfrm>
            <a:off x="6313627" y="233705"/>
            <a:ext cx="543801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public void </a:t>
            </a:r>
            <a:r>
              <a:rPr lang="en-US" altLang="zh-CN" sz="1400" dirty="0" err="1"/>
              <a:t>getContent</a:t>
            </a:r>
            <a:r>
              <a:rPr lang="en-US" altLang="zh-CN" sz="1400" dirty="0"/>
              <a:t>(String </a:t>
            </a:r>
            <a:r>
              <a:rPr lang="en-US" altLang="zh-CN" sz="1400" dirty="0" err="1"/>
              <a:t>url</a:t>
            </a:r>
            <a:r>
              <a:rPr lang="en-US" altLang="zh-CN" sz="1400" dirty="0"/>
              <a:t>) {</a:t>
            </a:r>
          </a:p>
          <a:p>
            <a:r>
              <a:rPr lang="en-US" altLang="zh-CN" sz="1400" dirty="0">
                <a:solidFill>
                  <a:srgbClr val="00B050"/>
                </a:solidFill>
              </a:rPr>
              <a:t>        </a:t>
            </a:r>
            <a:r>
              <a:rPr lang="en-US" altLang="zh-CN" sz="1400" dirty="0" err="1">
                <a:solidFill>
                  <a:srgbClr val="00B050"/>
                </a:solidFill>
              </a:rPr>
              <a:t>progressContainer.setVisibility</a:t>
            </a:r>
            <a:r>
              <a:rPr lang="en-US" altLang="zh-CN" sz="1400" dirty="0">
                <a:solidFill>
                  <a:srgbClr val="00B050"/>
                </a:solidFill>
              </a:rPr>
              <a:t>(</a:t>
            </a:r>
            <a:r>
              <a:rPr lang="en-US" altLang="zh-CN" sz="1400" dirty="0" err="1">
                <a:solidFill>
                  <a:srgbClr val="00B050"/>
                </a:solidFill>
              </a:rPr>
              <a:t>View.VISIBLE</a:t>
            </a:r>
            <a:r>
              <a:rPr lang="en-US" altLang="zh-CN" sz="1400" dirty="0">
                <a:solidFill>
                  <a:srgbClr val="00B050"/>
                </a:solidFill>
              </a:rPr>
              <a:t>);  // </a:t>
            </a:r>
            <a:r>
              <a:rPr lang="zh-CN" altLang="en-US" sz="1400" dirty="0">
                <a:solidFill>
                  <a:srgbClr val="00B050"/>
                </a:solidFill>
              </a:rPr>
              <a:t>显示加载进度条</a:t>
            </a:r>
          </a:p>
          <a:p>
            <a:r>
              <a:rPr lang="zh-CN" altLang="en-US" sz="1400" dirty="0"/>
              <a:t>        </a:t>
            </a:r>
            <a:r>
              <a:rPr lang="en-US" altLang="zh-CN" sz="1400" dirty="0"/>
              <a:t>new Thread(() -&gt; {</a:t>
            </a:r>
          </a:p>
          <a:p>
            <a:r>
              <a:rPr lang="en-US" altLang="zh-CN" sz="1400" dirty="0"/>
              <a:t>            try {</a:t>
            </a:r>
          </a:p>
          <a:p>
            <a:r>
              <a:rPr lang="en-US" altLang="zh-CN" sz="1400" dirty="0"/>
              <a:t>                Document </a:t>
            </a:r>
            <a:r>
              <a:rPr lang="en-US" altLang="zh-CN" sz="1400" dirty="0" err="1"/>
              <a:t>document</a:t>
            </a:r>
            <a:r>
              <a:rPr lang="en-US" altLang="zh-CN" sz="1400" dirty="0"/>
              <a:t> = </a:t>
            </a:r>
            <a:r>
              <a:rPr lang="en-US" altLang="zh-CN" sz="1400" dirty="0" err="1"/>
              <a:t>Jsoup.connect</a:t>
            </a:r>
            <a:r>
              <a:rPr lang="en-US" altLang="zh-CN" sz="1400" dirty="0"/>
              <a:t>(</a:t>
            </a:r>
            <a:r>
              <a:rPr lang="en-US" altLang="zh-CN" sz="1400" dirty="0" err="1">
                <a:solidFill>
                  <a:srgbClr val="FF0000"/>
                </a:solidFill>
              </a:rPr>
              <a:t>url</a:t>
            </a:r>
            <a:r>
              <a:rPr lang="en-US" altLang="zh-CN" sz="1400" dirty="0"/>
              <a:t>).get();  // </a:t>
            </a:r>
            <a:r>
              <a:rPr lang="zh-CN" altLang="en-US" sz="1400" dirty="0"/>
              <a:t>获取网页内容</a:t>
            </a:r>
          </a:p>
          <a:p>
            <a:r>
              <a:rPr lang="zh-CN" altLang="en-US" sz="1400" dirty="0"/>
              <a:t>                </a:t>
            </a:r>
            <a:r>
              <a:rPr lang="en-US" altLang="zh-CN" sz="1400" dirty="0"/>
              <a:t>List&lt;</a:t>
            </a:r>
            <a:r>
              <a:rPr lang="en-US" altLang="zh-CN" sz="1400" dirty="0" err="1"/>
              <a:t>TextNode</a:t>
            </a:r>
            <a:r>
              <a:rPr lang="en-US" altLang="zh-CN" sz="1400" dirty="0"/>
              <a:t>&gt; doc = </a:t>
            </a:r>
            <a:r>
              <a:rPr lang="en-US" altLang="zh-CN" sz="1400" dirty="0" err="1"/>
              <a:t>document.select</a:t>
            </a:r>
            <a:r>
              <a:rPr lang="en-US" altLang="zh-CN" sz="1400" dirty="0"/>
              <a:t>("#content").</a:t>
            </a:r>
            <a:r>
              <a:rPr lang="en-US" altLang="zh-CN" sz="1400" dirty="0" err="1"/>
              <a:t>textNodes</a:t>
            </a:r>
            <a:r>
              <a:rPr lang="en-US" altLang="zh-CN" sz="1400" dirty="0"/>
              <a:t>();  // </a:t>
            </a:r>
            <a:r>
              <a:rPr lang="zh-CN" altLang="en-US" sz="1400" dirty="0"/>
              <a:t>获取内容部分的文本节点</a:t>
            </a:r>
          </a:p>
          <a:p>
            <a:r>
              <a:rPr lang="zh-CN" altLang="en-US" sz="1400" dirty="0"/>
              <a:t>                </a:t>
            </a:r>
            <a:r>
              <a:rPr lang="en-US" altLang="zh-CN" sz="1400" dirty="0"/>
              <a:t>StringBuilder </a:t>
            </a:r>
            <a:r>
              <a:rPr lang="en-US" altLang="zh-CN" sz="1400" dirty="0" err="1"/>
              <a:t>contentBuilder</a:t>
            </a:r>
            <a:r>
              <a:rPr lang="en-US" altLang="zh-CN" sz="1400" dirty="0"/>
              <a:t> = new StringBuilder();</a:t>
            </a:r>
          </a:p>
          <a:p>
            <a:r>
              <a:rPr lang="en-US" altLang="zh-CN" sz="1400" dirty="0"/>
              <a:t>                for (</a:t>
            </a:r>
            <a:r>
              <a:rPr lang="en-US" altLang="zh-CN" sz="1400" dirty="0" err="1"/>
              <a:t>TextNode</a:t>
            </a:r>
            <a:r>
              <a:rPr lang="en-US" altLang="zh-CN" sz="1400" dirty="0"/>
              <a:t> </a:t>
            </a:r>
            <a:r>
              <a:rPr lang="en-US" altLang="zh-CN" sz="1400" dirty="0" err="1"/>
              <a:t>textNode</a:t>
            </a:r>
            <a:r>
              <a:rPr lang="en-US" altLang="zh-CN" sz="1400" dirty="0"/>
              <a:t> : doc) {</a:t>
            </a:r>
          </a:p>
          <a:p>
            <a:r>
              <a:rPr lang="en-US" altLang="zh-CN" sz="1400" dirty="0"/>
              <a:t>                    </a:t>
            </a:r>
            <a:r>
              <a:rPr lang="en-US" altLang="zh-CN" sz="1400" dirty="0" err="1"/>
              <a:t>contentBuilder.append</a:t>
            </a:r>
            <a:r>
              <a:rPr lang="en-US" altLang="zh-CN" sz="1400" dirty="0"/>
              <a:t>(</a:t>
            </a:r>
            <a:r>
              <a:rPr lang="en-US" altLang="zh-CN" sz="1400" dirty="0" err="1"/>
              <a:t>textNode.text</a:t>
            </a:r>
            <a:r>
              <a:rPr lang="en-US" altLang="zh-CN" sz="1400" dirty="0"/>
              <a:t>().trim());</a:t>
            </a:r>
          </a:p>
          <a:p>
            <a:r>
              <a:rPr lang="en-US" altLang="zh-CN" sz="1400" dirty="0"/>
              <a:t>                }</a:t>
            </a:r>
          </a:p>
          <a:p>
            <a:r>
              <a:rPr lang="en-US" altLang="zh-CN" sz="1400" dirty="0"/>
              <a:t>                // </a:t>
            </a:r>
            <a:r>
              <a:rPr lang="zh-CN" altLang="en-US" sz="1400" dirty="0"/>
              <a:t>简单清理并格式化文本内容</a:t>
            </a:r>
          </a:p>
          <a:p>
            <a:r>
              <a:rPr lang="zh-CN" altLang="en-US" sz="1400" dirty="0"/>
              <a:t>                </a:t>
            </a:r>
            <a:r>
              <a:rPr lang="en-US" altLang="zh-CN" sz="1400" dirty="0"/>
              <a:t>String </a:t>
            </a:r>
            <a:r>
              <a:rPr lang="en-US" altLang="zh-CN" sz="1400" dirty="0" err="1"/>
              <a:t>finalContent</a:t>
            </a:r>
            <a:r>
              <a:rPr lang="en-US" altLang="zh-CN" sz="1400" dirty="0"/>
              <a:t> = </a:t>
            </a:r>
            <a:r>
              <a:rPr lang="en-US" altLang="zh-CN" sz="1400" dirty="0" err="1"/>
              <a:t>contentBuilder.toString</a:t>
            </a:r>
            <a:r>
              <a:rPr lang="en-US" altLang="zh-CN" sz="1400" dirty="0"/>
              <a:t>()</a:t>
            </a:r>
          </a:p>
          <a:p>
            <a:r>
              <a:rPr lang="en-US" altLang="zh-CN" sz="1400" dirty="0"/>
              <a:t>                        .replace("&amp;</a:t>
            </a:r>
            <a:r>
              <a:rPr lang="en-US" altLang="zh-CN" sz="1400" dirty="0" err="1"/>
              <a:t>nbsp</a:t>
            </a:r>
            <a:r>
              <a:rPr lang="en-US" altLang="zh-CN" sz="1400" dirty="0"/>
              <a:t>;&amp;</a:t>
            </a:r>
            <a:r>
              <a:rPr lang="en-US" altLang="zh-CN" sz="1400" dirty="0" err="1"/>
              <a:t>nbsp</a:t>
            </a:r>
            <a:r>
              <a:rPr lang="en-US" altLang="zh-CN" sz="1400" dirty="0"/>
              <a:t>;&amp;</a:t>
            </a:r>
            <a:r>
              <a:rPr lang="en-US" altLang="zh-CN" sz="1400" dirty="0" err="1"/>
              <a:t>nbsp</a:t>
            </a:r>
            <a:r>
              <a:rPr lang="en-US" altLang="zh-CN" sz="1400" dirty="0"/>
              <a:t>;&amp;</a:t>
            </a:r>
            <a:r>
              <a:rPr lang="en-US" altLang="zh-CN" sz="1400" dirty="0" err="1"/>
              <a:t>nbsp</a:t>
            </a:r>
            <a:r>
              <a:rPr lang="en-US" altLang="zh-CN" sz="1400" dirty="0"/>
              <a:t>;", "\u3000\u3000")</a:t>
            </a:r>
          </a:p>
          <a:p>
            <a:r>
              <a:rPr lang="en-US" altLang="zh-CN" sz="1400" dirty="0"/>
              <a:t>                        .replace("\n", "")</a:t>
            </a:r>
          </a:p>
          <a:p>
            <a:r>
              <a:rPr lang="en-US" altLang="zh-CN" sz="1400" dirty="0"/>
              <a:t>                        .</a:t>
            </a:r>
            <a:r>
              <a:rPr lang="en-US" altLang="zh-CN" sz="1400" dirty="0" err="1"/>
              <a:t>replaceAll</a:t>
            </a:r>
            <a:r>
              <a:rPr lang="en-US" altLang="zh-CN" sz="1400" dirty="0"/>
              <a:t>("([</a:t>
            </a:r>
            <a:r>
              <a:rPr lang="zh-CN" altLang="en-US" sz="1400" dirty="0"/>
              <a:t>。！？</a:t>
            </a:r>
            <a:r>
              <a:rPr lang="en-US" altLang="zh-CN" sz="1400" dirty="0"/>
              <a:t>])", "$1\n\n")</a:t>
            </a:r>
          </a:p>
          <a:p>
            <a:r>
              <a:rPr lang="en-US" altLang="zh-CN" sz="1400" dirty="0"/>
              <a:t>                        .trim();</a:t>
            </a:r>
          </a:p>
          <a:p>
            <a:r>
              <a:rPr lang="en-US" altLang="zh-CN" sz="1400" dirty="0"/>
              <a:t>                </a:t>
            </a:r>
            <a:r>
              <a:rPr lang="en-US" altLang="zh-CN" sz="1400" dirty="0" err="1"/>
              <a:t>runOnUiThread</a:t>
            </a:r>
            <a:r>
              <a:rPr lang="en-US" altLang="zh-CN" sz="1400" dirty="0"/>
              <a:t>(() -&gt; </a:t>
            </a:r>
            <a:r>
              <a:rPr lang="en-US" altLang="zh-CN" sz="1400" dirty="0" err="1">
                <a:solidFill>
                  <a:srgbClr val="FF0000"/>
                </a:solidFill>
              </a:rPr>
              <a:t>initViewPager</a:t>
            </a:r>
            <a:r>
              <a:rPr lang="en-US" altLang="zh-CN" sz="1400" dirty="0">
                <a:solidFill>
                  <a:srgbClr val="FF0000"/>
                </a:solidFill>
              </a:rPr>
              <a:t>(container, </a:t>
            </a:r>
            <a:r>
              <a:rPr lang="en-US" altLang="zh-CN" sz="1400" dirty="0" err="1">
                <a:solidFill>
                  <a:srgbClr val="FF0000"/>
                </a:solidFill>
              </a:rPr>
              <a:t>finalContent</a:t>
            </a:r>
            <a:r>
              <a:rPr lang="en-US" altLang="zh-CN" sz="1400" dirty="0"/>
              <a:t>));  // </a:t>
            </a:r>
            <a:r>
              <a:rPr lang="zh-CN" altLang="en-US" sz="1400" dirty="0"/>
              <a:t>更新</a:t>
            </a:r>
            <a:r>
              <a:rPr lang="en-US" altLang="zh-CN" sz="1400" dirty="0"/>
              <a:t>UI</a:t>
            </a:r>
          </a:p>
          <a:p>
            <a:r>
              <a:rPr lang="en-US" altLang="zh-CN" sz="1400" dirty="0"/>
              <a:t>            } catch (</a:t>
            </a:r>
            <a:r>
              <a:rPr lang="en-US" altLang="zh-CN" sz="1400" dirty="0" err="1"/>
              <a:t>IOException</a:t>
            </a:r>
            <a:r>
              <a:rPr lang="en-US" altLang="zh-CN" sz="1400" dirty="0"/>
              <a:t> e) {</a:t>
            </a:r>
          </a:p>
          <a:p>
            <a:r>
              <a:rPr lang="en-US" altLang="zh-CN" sz="1400" dirty="0"/>
              <a:t>                throw new </a:t>
            </a:r>
            <a:r>
              <a:rPr lang="en-US" altLang="zh-CN" sz="1400" dirty="0" err="1"/>
              <a:t>RuntimeException</a:t>
            </a:r>
            <a:r>
              <a:rPr lang="en-US" altLang="zh-CN" sz="1400" dirty="0"/>
              <a:t>(e);</a:t>
            </a:r>
          </a:p>
          <a:p>
            <a:r>
              <a:rPr lang="en-US" altLang="zh-CN" sz="1400" dirty="0"/>
              <a:t>            } finally {</a:t>
            </a:r>
          </a:p>
          <a:p>
            <a:r>
              <a:rPr lang="en-US" altLang="zh-CN" sz="1400" dirty="0"/>
              <a:t>                </a:t>
            </a:r>
            <a:r>
              <a:rPr lang="en-US" altLang="zh-CN" sz="1400" dirty="0" err="1"/>
              <a:t>runOnUiThread</a:t>
            </a:r>
            <a:r>
              <a:rPr lang="en-US" altLang="zh-CN" sz="1400" dirty="0"/>
              <a:t>(() -&gt; {</a:t>
            </a:r>
          </a:p>
          <a:p>
            <a:r>
              <a:rPr lang="en-US" altLang="zh-CN" sz="1400" dirty="0">
                <a:solidFill>
                  <a:srgbClr val="00B050"/>
                </a:solidFill>
              </a:rPr>
              <a:t>                    </a:t>
            </a:r>
            <a:r>
              <a:rPr lang="en-US" altLang="zh-CN" sz="1400" dirty="0" err="1">
                <a:solidFill>
                  <a:srgbClr val="00B050"/>
                </a:solidFill>
              </a:rPr>
              <a:t>progressContainer.setVisibility</a:t>
            </a:r>
            <a:r>
              <a:rPr lang="en-US" altLang="zh-CN" sz="1400" dirty="0">
                <a:solidFill>
                  <a:srgbClr val="00B050"/>
                </a:solidFill>
              </a:rPr>
              <a:t>(</a:t>
            </a:r>
            <a:r>
              <a:rPr lang="en-US" altLang="zh-CN" sz="1400" dirty="0" err="1">
                <a:solidFill>
                  <a:srgbClr val="00B050"/>
                </a:solidFill>
              </a:rPr>
              <a:t>View.GONE</a:t>
            </a:r>
            <a:r>
              <a:rPr lang="en-US" altLang="zh-CN" sz="1400" dirty="0">
                <a:solidFill>
                  <a:srgbClr val="00B050"/>
                </a:solidFill>
              </a:rPr>
              <a:t>);  // </a:t>
            </a:r>
            <a:r>
              <a:rPr lang="zh-CN" altLang="en-US" sz="1400" dirty="0">
                <a:solidFill>
                  <a:srgbClr val="00B050"/>
                </a:solidFill>
              </a:rPr>
              <a:t>隐藏加载进度条</a:t>
            </a:r>
          </a:p>
          <a:p>
            <a:r>
              <a:rPr lang="zh-CN" altLang="en-US" sz="1400" dirty="0"/>
              <a:t>                </a:t>
            </a:r>
            <a:r>
              <a:rPr lang="en-US" altLang="zh-CN" sz="1400" dirty="0"/>
              <a:t>});</a:t>
            </a:r>
          </a:p>
          <a:p>
            <a:r>
              <a:rPr lang="en-US" altLang="zh-CN" sz="1400" dirty="0"/>
              <a:t>            }</a:t>
            </a:r>
          </a:p>
          <a:p>
            <a:r>
              <a:rPr lang="en-US" altLang="zh-CN" sz="1400" dirty="0"/>
              <a:t>        }).start();</a:t>
            </a:r>
          </a:p>
          <a:p>
            <a:r>
              <a:rPr lang="en-US" altLang="zh-CN" sz="1400" dirty="0"/>
              <a:t>    }</a:t>
            </a:r>
            <a:endParaRPr lang="zh-CN" altLang="en-US" sz="1400" dirty="0"/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D801C979-4182-6F33-DE22-EFBFFE4BEFEE}"/>
              </a:ext>
            </a:extLst>
          </p:cNvPr>
          <p:cNvSpPr/>
          <p:nvPr/>
        </p:nvSpPr>
        <p:spPr>
          <a:xfrm>
            <a:off x="5475024" y="4457184"/>
            <a:ext cx="609600" cy="17189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4064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10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A6A12C-F0FA-FBCB-8B40-6A7671A76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12695F1-A0EF-5F2C-D38F-AD50D122C8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44" y="0"/>
            <a:ext cx="12192000" cy="6858000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077E9E9D-0BDA-11C4-91E2-E3FF2B0F02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</a:path>
            </a:pathLst>
          </a:custGeom>
          <a:solidFill>
            <a:schemeClr val="lt1">
              <a:alpha val="90000"/>
            </a:schemeClr>
          </a:solidFill>
          <a:ln/>
        </p:spPr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F65213AC-8EB7-6746-DADD-5598409AF7E0}"/>
              </a:ext>
            </a:extLst>
          </p:cNvPr>
          <p:cNvSpPr txBox="1"/>
          <p:nvPr/>
        </p:nvSpPr>
        <p:spPr>
          <a:xfrm>
            <a:off x="3560913" y="1312852"/>
            <a:ext cx="7804501" cy="7620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20000"/>
              </a:lnSpc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0579D78-B9F0-D1E5-A0AA-F5512A747806}"/>
              </a:ext>
            </a:extLst>
          </p:cNvPr>
          <p:cNvSpPr txBox="1"/>
          <p:nvPr/>
        </p:nvSpPr>
        <p:spPr>
          <a:xfrm>
            <a:off x="3560913" y="1927072"/>
            <a:ext cx="7804501" cy="120396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endParaRPr lang="en-US" sz="15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F619EC4-82B0-1321-E70D-03DEC2E6FD86}"/>
              </a:ext>
            </a:extLst>
          </p:cNvPr>
          <p:cNvSpPr txBox="1"/>
          <p:nvPr/>
        </p:nvSpPr>
        <p:spPr>
          <a:xfrm>
            <a:off x="1183473" y="3943665"/>
            <a:ext cx="7806355" cy="7620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5544E783-CC01-3395-62E8-277FA61B81EF}"/>
              </a:ext>
            </a:extLst>
          </p:cNvPr>
          <p:cNvSpPr txBox="1"/>
          <p:nvPr/>
        </p:nvSpPr>
        <p:spPr>
          <a:xfrm>
            <a:off x="1183473" y="4571667"/>
            <a:ext cx="7806355" cy="120396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endParaRPr lang="en-US" sz="15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2B3BFE7-E4EC-3BAA-0CBB-FCB7C7892F57}"/>
              </a:ext>
            </a:extLst>
          </p:cNvPr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endParaRPr lang="en-US" sz="3000" b="1" dirty="0">
              <a:solidFill>
                <a:schemeClr val="dk2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20C499F-B8F5-4F56-BD8A-ED69BA7A6CCA}"/>
              </a:ext>
            </a:extLst>
          </p:cNvPr>
          <p:cNvSpPr txBox="1"/>
          <p:nvPr/>
        </p:nvSpPr>
        <p:spPr>
          <a:xfrm>
            <a:off x="650378" y="211148"/>
            <a:ext cx="62838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5.3.2  </a:t>
            </a:r>
            <a:r>
              <a:rPr lang="zh-CN" altLang="en-US" sz="2000" dirty="0">
                <a:solidFill>
                  <a:srgbClr val="FF0000"/>
                </a:solidFill>
              </a:rPr>
              <a:t>页面初始化（分页）：对于</a:t>
            </a:r>
            <a:r>
              <a:rPr lang="en-US" altLang="zh-CN" sz="2000" dirty="0" err="1">
                <a:solidFill>
                  <a:srgbClr val="FF0000"/>
                </a:solidFill>
              </a:rPr>
              <a:t>initViewPager</a:t>
            </a:r>
            <a:r>
              <a:rPr lang="en-US" altLang="zh-CN" sz="2000" dirty="0">
                <a:solidFill>
                  <a:srgbClr val="FF0000"/>
                </a:solidFill>
              </a:rPr>
              <a:t>(ViewPager2 </a:t>
            </a:r>
            <a:r>
              <a:rPr lang="en-US" altLang="zh-CN" sz="2000" dirty="0" err="1">
                <a:solidFill>
                  <a:srgbClr val="FF0000"/>
                </a:solidFill>
              </a:rPr>
              <a:t>viewPager2</a:t>
            </a:r>
            <a:r>
              <a:rPr lang="en-US" altLang="zh-CN" sz="2000" dirty="0">
                <a:solidFill>
                  <a:srgbClr val="FF0000"/>
                </a:solidFill>
              </a:rPr>
              <a:t>, String content)</a:t>
            </a:r>
          </a:p>
          <a:p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20AED036-C17A-4CF1-2C46-AAD5A17BC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919034"/>
            <a:ext cx="6747766" cy="572781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61F0D269-2165-8004-EEC8-CA7CA9609581}"/>
              </a:ext>
            </a:extLst>
          </p:cNvPr>
          <p:cNvSpPr txBox="1"/>
          <p:nvPr/>
        </p:nvSpPr>
        <p:spPr>
          <a:xfrm>
            <a:off x="975395" y="4102737"/>
            <a:ext cx="342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5.3.3</a:t>
            </a:r>
            <a:r>
              <a:rPr lang="zh-CN" altLang="en-US" dirty="0"/>
              <a:t>：将</a:t>
            </a:r>
            <a:r>
              <a:rPr lang="zh-CN" altLang="en-US" dirty="0">
                <a:highlight>
                  <a:srgbClr val="FFFF00"/>
                </a:highlight>
              </a:rPr>
              <a:t>每一章</a:t>
            </a:r>
            <a:r>
              <a:rPr lang="zh-CN" altLang="en-US" dirty="0"/>
              <a:t>的内容通过</a:t>
            </a:r>
            <a:r>
              <a:rPr lang="en-US" altLang="zh-CN" dirty="0" err="1">
                <a:solidFill>
                  <a:schemeClr val="accent1"/>
                </a:solidFill>
              </a:rPr>
              <a:t>stringToStringArray</a:t>
            </a:r>
            <a:r>
              <a:rPr lang="en-US" altLang="zh-CN" dirty="0">
                <a:solidFill>
                  <a:schemeClr val="accent1"/>
                </a:solidFill>
              </a:rPr>
              <a:t>(String </a:t>
            </a:r>
            <a:r>
              <a:rPr lang="en-US" altLang="zh-CN" dirty="0" err="1">
                <a:solidFill>
                  <a:schemeClr val="accent1"/>
                </a:solidFill>
              </a:rPr>
              <a:t>src</a:t>
            </a:r>
            <a:r>
              <a:rPr lang="en-US" altLang="zh-CN" dirty="0">
                <a:solidFill>
                  <a:schemeClr val="accent1"/>
                </a:solidFill>
              </a:rPr>
              <a:t>, int length)</a:t>
            </a:r>
            <a:r>
              <a:rPr lang="zh-CN" altLang="en-US" dirty="0"/>
              <a:t>方法均分成多个固定字符串数目页面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7A862DF-23A4-BAC1-0832-1556E2F467E8}"/>
              </a:ext>
            </a:extLst>
          </p:cNvPr>
          <p:cNvSpPr txBox="1"/>
          <p:nvPr/>
        </p:nvSpPr>
        <p:spPr>
          <a:xfrm>
            <a:off x="1183473" y="1980946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分割时</a:t>
            </a:r>
            <a:r>
              <a:rPr lang="zh-CN" altLang="en-US" dirty="0">
                <a:solidFill>
                  <a:srgbClr val="00B050"/>
                </a:solidFill>
              </a:rPr>
              <a:t>每章一页</a:t>
            </a:r>
            <a:r>
              <a:rPr lang="zh-CN" altLang="en-US" dirty="0"/>
              <a:t>加入标题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FABA6BE-E2A1-B884-DFD1-1CD971AA1B85}"/>
              </a:ext>
            </a:extLst>
          </p:cNvPr>
          <p:cNvCxnSpPr>
            <a:cxnSpLocks/>
          </p:cNvCxnSpPr>
          <p:nvPr/>
        </p:nvCxnSpPr>
        <p:spPr>
          <a:xfrm flipV="1">
            <a:off x="1066800" y="990600"/>
            <a:ext cx="0" cy="3504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769FDD8B-2FA8-3553-2B7D-F4D83513E2EE}"/>
              </a:ext>
            </a:extLst>
          </p:cNvPr>
          <p:cNvSpPr txBox="1"/>
          <p:nvPr/>
        </p:nvSpPr>
        <p:spPr>
          <a:xfrm>
            <a:off x="1183473" y="2895600"/>
            <a:ext cx="2093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放入</a:t>
            </a:r>
            <a:r>
              <a:rPr lang="en-US" altLang="zh-CN" dirty="0" err="1"/>
              <a:t>Pagerfragment</a:t>
            </a:r>
            <a:r>
              <a:rPr lang="zh-CN" altLang="en-US" dirty="0"/>
              <a:t>列表</a:t>
            </a:r>
          </a:p>
        </p:txBody>
      </p:sp>
    </p:spTree>
    <p:extLst>
      <p:ext uri="{BB962C8B-B14F-4D97-AF65-F5344CB8AC3E}">
        <p14:creationId xmlns:p14="http://schemas.microsoft.com/office/powerpoint/2010/main" val="15332809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FD76BEF-4B80-69B3-E6A2-36FF9A23ED5C}"/>
              </a:ext>
            </a:extLst>
          </p:cNvPr>
          <p:cNvSpPr txBox="1"/>
          <p:nvPr/>
        </p:nvSpPr>
        <p:spPr>
          <a:xfrm>
            <a:off x="3352800" y="339782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</a:t>
            </a:r>
            <a:r>
              <a:rPr lang="zh-CN" altLang="en-US" sz="2800" b="1" dirty="0">
                <a:solidFill>
                  <a:srgbClr val="FF0000"/>
                </a:solidFill>
              </a:rPr>
              <a:t>：存储进度的逻辑实现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6EB8608-D9E8-3C8F-D977-2280332BDBB3}"/>
              </a:ext>
            </a:extLst>
          </p:cNvPr>
          <p:cNvSpPr txBox="1"/>
          <p:nvPr/>
        </p:nvSpPr>
        <p:spPr>
          <a:xfrm>
            <a:off x="609600" y="970724"/>
            <a:ext cx="3581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存储内容：</a:t>
            </a:r>
            <a:r>
              <a:rPr lang="zh-CN" altLang="en-US" dirty="0">
                <a:solidFill>
                  <a:srgbClr val="FF0000"/>
                </a:solidFill>
              </a:rPr>
              <a:t>退出阅读时，</a:t>
            </a:r>
            <a:r>
              <a:rPr lang="zh-CN" altLang="en-US" dirty="0"/>
              <a:t>每本书的章节与页面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采用</a:t>
            </a:r>
            <a:r>
              <a:rPr lang="en-US" altLang="zh-CN" dirty="0" err="1"/>
              <a:t>SharedPreferences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dirty="0"/>
              <a:t>考虑到偏轻量化，尽量减少资源消耗且读取和写入速度快，不需要复杂的 </a:t>
            </a:r>
            <a:r>
              <a:rPr lang="en-US" altLang="zh-CN" dirty="0"/>
              <a:t>SQL </a:t>
            </a:r>
            <a:r>
              <a:rPr lang="zh-CN" altLang="en-US" dirty="0"/>
              <a:t>查询。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584D0FE-50B3-505D-AA8A-5D710EDB3BFE}"/>
              </a:ext>
            </a:extLst>
          </p:cNvPr>
          <p:cNvSpPr txBox="1"/>
          <p:nvPr/>
        </p:nvSpPr>
        <p:spPr>
          <a:xfrm>
            <a:off x="609600" y="3352800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实现逻辑：</a:t>
            </a:r>
            <a:r>
              <a:rPr lang="zh-CN" altLang="en-US" dirty="0">
                <a:solidFill>
                  <a:srgbClr val="00B050"/>
                </a:solidFill>
              </a:rPr>
              <a:t>键值对，自动覆盖同键值对的内容</a:t>
            </a:r>
            <a:endParaRPr lang="en-US" altLang="zh-CN" dirty="0">
              <a:solidFill>
                <a:srgbClr val="00B050"/>
              </a:solidFill>
            </a:endParaRPr>
          </a:p>
          <a:p>
            <a:endParaRPr lang="en-US" altLang="zh-CN" dirty="0"/>
          </a:p>
          <a:p>
            <a:r>
              <a:rPr lang="zh-CN" altLang="en-US" dirty="0">
                <a:solidFill>
                  <a:srgbClr val="00B050"/>
                </a:solidFill>
              </a:rPr>
              <a:t>键：书名</a:t>
            </a:r>
            <a:r>
              <a:rPr lang="zh-CN" altLang="en-US" dirty="0"/>
              <a:t>， </a:t>
            </a:r>
            <a:r>
              <a:rPr lang="zh-CN" altLang="en-US" dirty="0">
                <a:solidFill>
                  <a:srgbClr val="00B050"/>
                </a:solidFill>
              </a:rPr>
              <a:t>值：章节和页面</a:t>
            </a:r>
            <a:r>
              <a:rPr lang="zh-CN" altLang="en-US" dirty="0"/>
              <a:t>的组合字符串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F1BE2B9-830A-CD22-AE6A-307D9A746107}"/>
              </a:ext>
            </a:extLst>
          </p:cNvPr>
          <p:cNvSpPr txBox="1"/>
          <p:nvPr/>
        </p:nvSpPr>
        <p:spPr>
          <a:xfrm>
            <a:off x="7772400" y="374841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构造</a:t>
            </a:r>
            <a:r>
              <a:rPr lang="en-US" altLang="zh-CN" dirty="0" err="1"/>
              <a:t>ReadProgressUtil</a:t>
            </a:r>
            <a:r>
              <a:rPr lang="zh-CN" altLang="en-US" dirty="0"/>
              <a:t>类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1EAC329-CE94-FA58-78CB-7436D248F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2" y="1013612"/>
            <a:ext cx="5768161" cy="58373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2141E72-C7F9-A0D2-6668-9153F3BAC5D7}"/>
              </a:ext>
            </a:extLst>
          </p:cNvPr>
          <p:cNvSpPr txBox="1"/>
          <p:nvPr/>
        </p:nvSpPr>
        <p:spPr>
          <a:xfrm>
            <a:off x="762000" y="4419602"/>
            <a:ext cx="502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将章节和页面信息存储为以“</a:t>
            </a:r>
            <a:r>
              <a:rPr lang="en-US" altLang="zh-CN" dirty="0"/>
              <a:t>_</a:t>
            </a:r>
            <a:r>
              <a:rPr lang="zh-CN" altLang="en-US" dirty="0"/>
              <a:t>”分割的字符串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重新进入阅读</a:t>
            </a:r>
            <a:r>
              <a:rPr lang="zh-CN" altLang="en-US" dirty="0"/>
              <a:t>，再通过</a:t>
            </a:r>
            <a:r>
              <a:rPr lang="en-US" altLang="zh-CN" dirty="0" err="1">
                <a:solidFill>
                  <a:schemeClr val="accent1"/>
                </a:solidFill>
              </a:rPr>
              <a:t>getProgress</a:t>
            </a:r>
            <a:r>
              <a:rPr lang="zh-CN" altLang="en-US" dirty="0"/>
              <a:t>转为数组分给章与页。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947DD8B-4D0E-AC60-C0E9-187F59C52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" y="5443962"/>
            <a:ext cx="6213692" cy="130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729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44" y="0"/>
            <a:ext cx="12192000" cy="6858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</a:path>
            </a:pathLst>
          </a:custGeom>
          <a:solidFill>
            <a:schemeClr val="lt1">
              <a:alpha val="90000"/>
            </a:schemeClr>
          </a:solidFill>
          <a:ln/>
        </p:spPr>
      </p:sp>
      <p:sp>
        <p:nvSpPr>
          <p:cNvPr id="4" name="AutoShape 4"/>
          <p:cNvSpPr/>
          <p:nvPr/>
        </p:nvSpPr>
        <p:spPr>
          <a:xfrm>
            <a:off x="1520223" y="1033565"/>
            <a:ext cx="1813010" cy="1813010"/>
          </a:xfrm>
          <a:prstGeom prst="ellipse">
            <a:avLst/>
          </a:prstGeom>
          <a:gradFill>
            <a:gsLst>
              <a:gs pos="0">
                <a:schemeClr val="accent2">
                  <a:alpha val="15000"/>
                </a:schemeClr>
              </a:gs>
              <a:gs pos="100000">
                <a:schemeClr val="accent2">
                  <a:alpha val="15000"/>
                  <a:lumMod val="40000"/>
                  <a:lumOff val="60000"/>
                </a:schemeClr>
              </a:gs>
            </a:gsLst>
            <a:lin ang="0"/>
          </a:gradFill>
          <a:ln/>
        </p:spPr>
      </p:sp>
      <p:sp>
        <p:nvSpPr>
          <p:cNvPr id="5" name="TextBox 5"/>
          <p:cNvSpPr txBox="1"/>
          <p:nvPr/>
        </p:nvSpPr>
        <p:spPr>
          <a:xfrm>
            <a:off x="2757596" y="2624328"/>
            <a:ext cx="8124825" cy="196215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5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未来改进方向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57596" y="1141600"/>
            <a:ext cx="8686800" cy="170497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765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05</a:t>
            </a:r>
          </a:p>
        </p:txBody>
      </p:sp>
      <p:sp>
        <p:nvSpPr>
          <p:cNvPr id="7" name="Freeform 7"/>
          <p:cNvSpPr/>
          <p:nvPr/>
        </p:nvSpPr>
        <p:spPr>
          <a:xfrm>
            <a:off x="365760" y="6033893"/>
            <a:ext cx="282396" cy="332231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762000" y="0"/>
                </a:moveTo>
                <a:lnTo>
                  <a:pt x="1905000" y="0"/>
                </a:lnTo>
                <a:lnTo>
                  <a:pt x="1143000" y="952500"/>
                </a:lnTo>
                <a:lnTo>
                  <a:pt x="1905000" y="1905000"/>
                </a:lnTo>
                <a:lnTo>
                  <a:pt x="762000" y="1905000"/>
                </a:lnTo>
                <a:lnTo>
                  <a:pt x="0" y="952500"/>
                </a:lnTo>
                <a:lnTo>
                  <a:pt x="762000" y="0"/>
                </a:lnTo>
              </a:path>
            </a:pathLst>
          </a:custGeom>
          <a:solidFill>
            <a:schemeClr val="accent2">
              <a:alpha val="100000"/>
            </a:schemeClr>
          </a:solidFill>
          <a:ln/>
        </p:spPr>
      </p:sp>
      <p:sp>
        <p:nvSpPr>
          <p:cNvPr id="8" name="Freeform 8"/>
          <p:cNvSpPr/>
          <p:nvPr/>
        </p:nvSpPr>
        <p:spPr>
          <a:xfrm>
            <a:off x="636693" y="6033893"/>
            <a:ext cx="282396" cy="332231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762000" y="0"/>
                </a:moveTo>
                <a:lnTo>
                  <a:pt x="1905000" y="0"/>
                </a:lnTo>
                <a:lnTo>
                  <a:pt x="1143000" y="952500"/>
                </a:lnTo>
                <a:lnTo>
                  <a:pt x="1905000" y="1905000"/>
                </a:lnTo>
                <a:lnTo>
                  <a:pt x="762000" y="1905000"/>
                </a:lnTo>
                <a:lnTo>
                  <a:pt x="0" y="952500"/>
                </a:lnTo>
                <a:lnTo>
                  <a:pt x="762000" y="0"/>
                </a:lnTo>
              </a:path>
            </a:pathLst>
          </a:custGeom>
          <a:solidFill>
            <a:schemeClr val="accent2">
              <a:alpha val="100000"/>
            </a:schemeClr>
          </a:solidFill>
          <a:ln/>
        </p:spPr>
      </p:sp>
      <p:sp>
        <p:nvSpPr>
          <p:cNvPr id="9" name="Freeform 9"/>
          <p:cNvSpPr/>
          <p:nvPr/>
        </p:nvSpPr>
        <p:spPr>
          <a:xfrm>
            <a:off x="919090" y="6033893"/>
            <a:ext cx="282396" cy="332231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762000" y="0"/>
                </a:moveTo>
                <a:lnTo>
                  <a:pt x="1905000" y="0"/>
                </a:lnTo>
                <a:lnTo>
                  <a:pt x="1143000" y="952500"/>
                </a:lnTo>
                <a:lnTo>
                  <a:pt x="1905000" y="1905000"/>
                </a:lnTo>
                <a:lnTo>
                  <a:pt x="762000" y="1905000"/>
                </a:lnTo>
                <a:lnTo>
                  <a:pt x="0" y="952500"/>
                </a:lnTo>
                <a:lnTo>
                  <a:pt x="762000" y="0"/>
                </a:lnTo>
              </a:path>
            </a:pathLst>
          </a:custGeom>
          <a:solidFill>
            <a:schemeClr val="accent2">
              <a:alpha val="100000"/>
            </a:schemeClr>
          </a:solidFill>
          <a:ln/>
        </p:spPr>
      </p:sp>
      <p:grpSp>
        <p:nvGrpSpPr>
          <p:cNvPr id="10" name="Group 10"/>
          <p:cNvGrpSpPr/>
          <p:nvPr/>
        </p:nvGrpSpPr>
        <p:grpSpPr>
          <a:xfrm>
            <a:off x="454963" y="331168"/>
            <a:ext cx="515576" cy="439821"/>
            <a:chOff x="454963" y="331168"/>
            <a:chExt cx="515576" cy="439821"/>
          </a:xfrm>
        </p:grpSpPr>
        <p:sp>
          <p:nvSpPr>
            <p:cNvPr id="11" name="AutoShape 11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2" name="AutoShape 12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13" name="AutoShape 13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14" name="AutoShape 14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15" name="AutoShape 15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16" name="AutoShape 16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7" name="AutoShape 17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18" name="AutoShape 18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19" name="AutoShape 19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0" name="AutoShape 20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1" name="AutoShape 21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2" name="AutoShape 22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3" name="AutoShape 23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4" name="AutoShape 24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5" name="AutoShape 25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6" name="AutoShape 26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7" name="AutoShape 27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8" name="AutoShape 28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9" name="AutoShape 29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0" name="AutoShape 30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34909" y="1907184"/>
            <a:ext cx="3648075" cy="477752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>
            <a:noAutofit/>
          </a:bodyPr>
          <a:lstStyle/>
          <a:p>
            <a:pPr algn="r">
              <a:spcBef>
                <a:spcPts val="270"/>
              </a:spcBef>
              <a:defRPr/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布局调整</a:t>
            </a:r>
            <a:endParaRPr lang="en-US" sz="1100"/>
          </a:p>
        </p:txBody>
      </p:sp>
      <p:sp>
        <p:nvSpPr>
          <p:cNvPr id="3" name="AutoShape 3"/>
          <p:cNvSpPr/>
          <p:nvPr/>
        </p:nvSpPr>
        <p:spPr>
          <a:xfrm>
            <a:off x="8034635" y="1906360"/>
            <a:ext cx="3648075" cy="479402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>
            <a:no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UI设计优化</a:t>
            </a:r>
            <a:endParaRPr lang="en-US" sz="1100"/>
          </a:p>
        </p:txBody>
      </p:sp>
      <p:sp>
        <p:nvSpPr>
          <p:cNvPr id="4" name="TextBox 4"/>
          <p:cNvSpPr txBox="1"/>
          <p:nvPr/>
        </p:nvSpPr>
        <p:spPr>
          <a:xfrm>
            <a:off x="534909" y="2402205"/>
            <a:ext cx="3648075" cy="1110351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>
              <a:lnSpc>
                <a:spcPct val="140000"/>
              </a:lnSpc>
              <a:spcBef>
                <a:spcPts val="375"/>
              </a:spcBef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优化XML布局，改进元素位置、大小和颜色，增强美观舒适度。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034635" y="2402205"/>
            <a:ext cx="3648075" cy="1110351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l">
              <a:lnSpc>
                <a:spcPct val="140000"/>
              </a:lnSpc>
              <a:spcBef>
                <a:spcPts val="375"/>
              </a:spcBef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改进布局合理性，便于用户快速定位内容，提升阅读体验。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UI优化</a:t>
            </a:r>
          </a:p>
        </p:txBody>
      </p:sp>
      <p:sp>
        <p:nvSpPr>
          <p:cNvPr id="7" name="AutoShape 7"/>
          <p:cNvSpPr/>
          <p:nvPr/>
        </p:nvSpPr>
        <p:spPr>
          <a:xfrm>
            <a:off x="534909" y="4442458"/>
            <a:ext cx="3648075" cy="477752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>
            <a:noAutofit/>
          </a:bodyPr>
          <a:lstStyle/>
          <a:p>
            <a:pPr algn="r">
              <a:spcBef>
                <a:spcPts val="270"/>
              </a:spcBef>
              <a:defRPr/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视觉体验升级</a:t>
            </a:r>
            <a:endParaRPr lang="en-US" sz="1100"/>
          </a:p>
        </p:txBody>
      </p:sp>
      <p:sp>
        <p:nvSpPr>
          <p:cNvPr id="8" name="TextBox 8"/>
          <p:cNvSpPr txBox="1"/>
          <p:nvPr/>
        </p:nvSpPr>
        <p:spPr>
          <a:xfrm>
            <a:off x="534909" y="4964243"/>
            <a:ext cx="3648075" cy="1137912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>
              <a:lnSpc>
                <a:spcPct val="140000"/>
              </a:lnSpc>
              <a:spcBef>
                <a:spcPts val="375"/>
              </a:spcBef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通过前述优化措施，大幅提升用户的视觉享受。</a:t>
            </a:r>
          </a:p>
        </p:txBody>
      </p:sp>
      <p:sp>
        <p:nvSpPr>
          <p:cNvPr id="9" name="AutoShape 9"/>
          <p:cNvSpPr/>
          <p:nvPr/>
        </p:nvSpPr>
        <p:spPr>
          <a:xfrm>
            <a:off x="8034635" y="4441633"/>
            <a:ext cx="3648075" cy="479402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>
            <a:no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提升用户满意度</a:t>
            </a:r>
            <a:endParaRPr lang="en-US" sz="1100"/>
          </a:p>
        </p:txBody>
      </p:sp>
      <p:sp>
        <p:nvSpPr>
          <p:cNvPr id="10" name="TextBox 10"/>
          <p:cNvSpPr txBox="1"/>
          <p:nvPr/>
        </p:nvSpPr>
        <p:spPr>
          <a:xfrm>
            <a:off x="8034635" y="4964243"/>
            <a:ext cx="3648075" cy="1137912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l">
              <a:lnSpc>
                <a:spcPct val="140000"/>
              </a:lnSpc>
              <a:spcBef>
                <a:spcPts val="375"/>
              </a:spcBef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整体优化旨在提高用户对界面的满意度和使用效率。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 l="5565" r="5565"/>
          <a:stretch>
            <a:fillRect/>
          </a:stretch>
        </p:blipFill>
        <p:spPr>
          <a:xfrm>
            <a:off x="4471754" y="1456718"/>
            <a:ext cx="3177621" cy="238321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 l="5593" r="5593"/>
          <a:stretch>
            <a:fillRect/>
          </a:stretch>
        </p:blipFill>
        <p:spPr>
          <a:xfrm>
            <a:off x="4471754" y="4003244"/>
            <a:ext cx="3177621" cy="238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9325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/>
          </a:blip>
          <a:srcRect t="12500" b="12500"/>
          <a:stretch>
            <a:fillRect/>
          </a:stretch>
        </p:blipFill>
        <p:spPr>
          <a:xfrm>
            <a:off x="425795" y="2384018"/>
            <a:ext cx="3415971" cy="341597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本地导入完善</a:t>
            </a:r>
          </a:p>
        </p:txBody>
      </p:sp>
      <p:sp>
        <p:nvSpPr>
          <p:cNvPr id="4" name="AutoShape 4"/>
          <p:cNvSpPr/>
          <p:nvPr/>
        </p:nvSpPr>
        <p:spPr>
          <a:xfrm>
            <a:off x="4113475" y="1643082"/>
            <a:ext cx="3657600" cy="2219857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  <a:ln/>
        </p:spPr>
      </p:sp>
      <p:sp>
        <p:nvSpPr>
          <p:cNvPr id="5" name="TextBox 5"/>
          <p:cNvSpPr txBox="1"/>
          <p:nvPr/>
        </p:nvSpPr>
        <p:spPr>
          <a:xfrm>
            <a:off x="4312581" y="1893684"/>
            <a:ext cx="3251104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支持更多格式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312581" y="2463837"/>
            <a:ext cx="3251104" cy="1055857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替换FolioReader解析功能，支持PDF、MOBI、TXT等格式。</a:t>
            </a:r>
          </a:p>
        </p:txBody>
      </p:sp>
      <p:sp>
        <p:nvSpPr>
          <p:cNvPr id="7" name="AutoShape 7"/>
          <p:cNvSpPr/>
          <p:nvPr/>
        </p:nvSpPr>
        <p:spPr>
          <a:xfrm>
            <a:off x="8070842" y="1650556"/>
            <a:ext cx="3657600" cy="2219857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  <a:ln/>
        </p:spPr>
      </p:sp>
      <p:sp>
        <p:nvSpPr>
          <p:cNvPr id="8" name="TextBox 8"/>
          <p:cNvSpPr txBox="1"/>
          <p:nvPr/>
        </p:nvSpPr>
        <p:spPr>
          <a:xfrm>
            <a:off x="8269948" y="1901159"/>
            <a:ext cx="3251104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增强兼容性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269948" y="2471312"/>
            <a:ext cx="3251104" cy="1055857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修改解析方案，提升应用对不同设备和文件系统的兼容性。</a:t>
            </a:r>
          </a:p>
        </p:txBody>
      </p:sp>
      <p:sp>
        <p:nvSpPr>
          <p:cNvPr id="10" name="AutoShape 10"/>
          <p:cNvSpPr/>
          <p:nvPr/>
        </p:nvSpPr>
        <p:spPr>
          <a:xfrm>
            <a:off x="4120950" y="4294709"/>
            <a:ext cx="3657600" cy="2219857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  <a:ln/>
        </p:spPr>
      </p:sp>
      <p:sp>
        <p:nvSpPr>
          <p:cNvPr id="11" name="TextBox 11"/>
          <p:cNvSpPr txBox="1"/>
          <p:nvPr/>
        </p:nvSpPr>
        <p:spPr>
          <a:xfrm>
            <a:off x="4320056" y="4545312"/>
            <a:ext cx="3251104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提高稳定性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320056" y="5115465"/>
            <a:ext cx="3251104" cy="1055857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通过优化解析功能，增强应用的稳定性和可靠性。</a:t>
            </a:r>
          </a:p>
        </p:txBody>
      </p:sp>
      <p:sp>
        <p:nvSpPr>
          <p:cNvPr id="13" name="AutoShape 13"/>
          <p:cNvSpPr/>
          <p:nvPr/>
        </p:nvSpPr>
        <p:spPr>
          <a:xfrm>
            <a:off x="8078316" y="4302184"/>
            <a:ext cx="3657600" cy="2219857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  <a:ln/>
        </p:spPr>
      </p:sp>
      <p:sp>
        <p:nvSpPr>
          <p:cNvPr id="14" name="TextBox 14"/>
          <p:cNvSpPr txBox="1"/>
          <p:nvPr/>
        </p:nvSpPr>
        <p:spPr>
          <a:xfrm>
            <a:off x="8277423" y="4552787"/>
            <a:ext cx="3251104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改善用户体验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277423" y="5122940"/>
            <a:ext cx="3251104" cy="1055857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支持更多格式和增强兼容性，以提升用户体验。</a:t>
            </a:r>
          </a:p>
        </p:txBody>
      </p:sp>
    </p:spTree>
    <p:extLst>
      <p:ext uri="{BB962C8B-B14F-4D97-AF65-F5344CB8AC3E}">
        <p14:creationId xmlns:p14="http://schemas.microsoft.com/office/powerpoint/2010/main" val="1126678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391988" y="1845509"/>
            <a:ext cx="4092893" cy="409257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69" y="10800"/>
                </a:moveTo>
                <a:cubicBezTo>
                  <a:pt x="269" y="4983"/>
                  <a:pt x="4983" y="269"/>
                  <a:pt x="10800" y="269"/>
                </a:cubicBezTo>
                <a:cubicBezTo>
                  <a:pt x="16616" y="268"/>
                  <a:pt x="21330" y="4983"/>
                  <a:pt x="21331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lnTo>
                  <a:pt x="269" y="10800"/>
                </a:lnTo>
              </a:path>
            </a:pathLst>
          </a:custGeom>
          <a:solidFill>
            <a:schemeClr val="accent1">
              <a:alpha val="100000"/>
            </a:schemeClr>
          </a:solidFill>
          <a:ln/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4897" r="4897"/>
          <a:stretch>
            <a:fillRect/>
          </a:stretch>
        </p:blipFill>
        <p:spPr>
          <a:xfrm>
            <a:off x="702027" y="2155390"/>
            <a:ext cx="3472815" cy="347281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097260" y="3180638"/>
            <a:ext cx="5610225" cy="470410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/>
                <a:ea typeface="微软雅黑"/>
                <a:cs typeface="微软雅黑"/>
              </a:rPr>
              <a:t>提供用户友好的书籍整理功能，便于阅读。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097260" y="2722499"/>
            <a:ext cx="3280773" cy="560841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2100" b="1">
                <a:solidFill>
                  <a:schemeClr val="accent1">
                    <a:alpha val="100000"/>
                  </a:schemeClr>
                </a:solidFill>
                <a:latin typeface="微软雅黑"/>
                <a:ea typeface="微软雅黑"/>
                <a:cs typeface="微软雅黑"/>
              </a:rPr>
              <a:t>便捷书籍管理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97260" y="4437395"/>
            <a:ext cx="5610225" cy="45662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/>
                <a:ea typeface="微软雅黑"/>
                <a:cs typeface="微软雅黑"/>
              </a:rPr>
              <a:t>满足无网络环境下的阅读需求，支持本地书籍存储。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97260" y="3979255"/>
            <a:ext cx="3280773" cy="560841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2100" b="1">
                <a:solidFill>
                  <a:schemeClr val="accent1">
                    <a:alpha val="100000"/>
                  </a:schemeClr>
                </a:solidFill>
                <a:latin typeface="微软雅黑"/>
                <a:ea typeface="微软雅黑"/>
                <a:cs typeface="微软雅黑"/>
              </a:rPr>
              <a:t>实现离线阅读</a:t>
            </a:r>
          </a:p>
        </p:txBody>
      </p:sp>
      <p:sp>
        <p:nvSpPr>
          <p:cNvPr id="8" name="AutoShape 8"/>
          <p:cNvSpPr/>
          <p:nvPr/>
        </p:nvSpPr>
        <p:spPr>
          <a:xfrm>
            <a:off x="5233189" y="2868543"/>
            <a:ext cx="762000" cy="762000"/>
          </a:xfrm>
          <a:prstGeom prst="ellipse">
            <a:avLst/>
          </a:prstGeom>
          <a:solidFill>
            <a:schemeClr val="lt1">
              <a:alpha val="100000"/>
            </a:schemeClr>
          </a:solidFill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9" name="AutoShape 9"/>
          <p:cNvSpPr/>
          <p:nvPr/>
        </p:nvSpPr>
        <p:spPr>
          <a:xfrm>
            <a:off x="5233189" y="4125300"/>
            <a:ext cx="762000" cy="762000"/>
          </a:xfrm>
          <a:prstGeom prst="ellipse">
            <a:avLst/>
          </a:prstGeom>
          <a:solidFill>
            <a:schemeClr val="lt1">
              <a:alpha val="100000"/>
            </a:schemeClr>
          </a:solidFill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0" name="AutoShape 10"/>
          <p:cNvSpPr/>
          <p:nvPr/>
        </p:nvSpPr>
        <p:spPr>
          <a:xfrm>
            <a:off x="4471189" y="5373364"/>
            <a:ext cx="762000" cy="762000"/>
          </a:xfrm>
          <a:prstGeom prst="ellipse">
            <a:avLst/>
          </a:prstGeom>
          <a:solidFill>
            <a:schemeClr val="lt1">
              <a:alpha val="100000"/>
            </a:schemeClr>
          </a:solidFill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1" name="AutoShape 11"/>
          <p:cNvSpPr/>
          <p:nvPr/>
        </p:nvSpPr>
        <p:spPr>
          <a:xfrm>
            <a:off x="4471189" y="1642200"/>
            <a:ext cx="762000" cy="762000"/>
          </a:xfrm>
          <a:prstGeom prst="ellipse">
            <a:avLst/>
          </a:prstGeom>
          <a:solidFill>
            <a:schemeClr val="lt1">
              <a:alpha val="100000"/>
            </a:schemeClr>
          </a:solidFill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2" name="TextBox 12"/>
          <p:cNvSpPr txBox="1"/>
          <p:nvPr/>
        </p:nvSpPr>
        <p:spPr>
          <a:xfrm>
            <a:off x="4470237" y="1782217"/>
            <a:ext cx="763905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32236" y="3008561"/>
            <a:ext cx="763905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48581" y="4265317"/>
            <a:ext cx="744855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470237" y="5513381"/>
            <a:ext cx="763905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418969" y="1989857"/>
            <a:ext cx="5609752" cy="45662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/>
                <a:ea typeface="微软雅黑"/>
                <a:cs typeface="微软雅黑"/>
              </a:rPr>
              <a:t>改进书籍下载机制，提升下载速度与效率。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418969" y="1531718"/>
            <a:ext cx="3280773" cy="560841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2100" b="1">
                <a:solidFill>
                  <a:schemeClr val="accent1">
                    <a:alpha val="100000"/>
                  </a:schemeClr>
                </a:solidFill>
                <a:latin typeface="微软雅黑"/>
                <a:ea typeface="微软雅黑"/>
                <a:cs typeface="微软雅黑"/>
              </a:rPr>
              <a:t>优化下载流程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387222" y="5699240"/>
            <a:ext cx="5610225" cy="470410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/>
                <a:ea typeface="微软雅黑"/>
                <a:cs typeface="微软雅黑"/>
              </a:rPr>
              <a:t>通过离线阅读功能，增强用户阅读体验与便利性。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387222" y="5241100"/>
            <a:ext cx="3280773" cy="560841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2100" b="1">
                <a:solidFill>
                  <a:schemeClr val="accent1">
                    <a:alpha val="100000"/>
                  </a:schemeClr>
                </a:solidFill>
                <a:latin typeface="微软雅黑"/>
                <a:ea typeface="微软雅黑"/>
                <a:cs typeface="微软雅黑"/>
              </a:rPr>
              <a:t>提升用户体验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增加离线阅读</a:t>
            </a:r>
          </a:p>
        </p:txBody>
      </p:sp>
    </p:spTree>
    <p:extLst>
      <p:ext uri="{BB962C8B-B14F-4D97-AF65-F5344CB8AC3E}">
        <p14:creationId xmlns:p14="http://schemas.microsoft.com/office/powerpoint/2010/main" val="25076149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or 2"/>
          <p:cNvCxnSpPr/>
          <p:nvPr/>
        </p:nvCxnSpPr>
        <p:spPr>
          <a:xfrm>
            <a:off x="3128476" y="3410880"/>
            <a:ext cx="1488971" cy="711647"/>
          </a:xfrm>
          <a:prstGeom prst="line">
            <a:avLst/>
          </a:prstGeom>
          <a:ln w="9525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" name="Connector 3"/>
          <p:cNvCxnSpPr/>
          <p:nvPr/>
        </p:nvCxnSpPr>
        <p:spPr>
          <a:xfrm flipH="1">
            <a:off x="5682251" y="3435719"/>
            <a:ext cx="1271352" cy="682014"/>
          </a:xfrm>
          <a:prstGeom prst="line">
            <a:avLst/>
          </a:prstGeom>
          <a:ln w="9525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" name="Connector 4"/>
          <p:cNvCxnSpPr/>
          <p:nvPr/>
        </p:nvCxnSpPr>
        <p:spPr>
          <a:xfrm flipH="1" flipV="1">
            <a:off x="8018406" y="3440513"/>
            <a:ext cx="1211332" cy="682014"/>
          </a:xfrm>
          <a:prstGeom prst="line">
            <a:avLst/>
          </a:prstGeom>
          <a:ln w="9525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AutoShape 5"/>
          <p:cNvSpPr/>
          <p:nvPr/>
        </p:nvSpPr>
        <p:spPr>
          <a:xfrm>
            <a:off x="6623651" y="-565151"/>
            <a:ext cx="309880" cy="460375"/>
          </a:xfrm>
          <a:prstGeom prst="rect">
            <a:avLst/>
          </a:prstGeom>
          <a:noFill/>
          <a:ln/>
        </p:spPr>
      </p:sp>
      <p:sp>
        <p:nvSpPr>
          <p:cNvPr id="6" name="AutoShape 6"/>
          <p:cNvSpPr/>
          <p:nvPr/>
        </p:nvSpPr>
        <p:spPr>
          <a:xfrm>
            <a:off x="7193034" y="-342900"/>
            <a:ext cx="309880" cy="460375"/>
          </a:xfrm>
          <a:prstGeom prst="rect">
            <a:avLst/>
          </a:prstGeom>
          <a:noFill/>
          <a:ln/>
        </p:spPr>
      </p:sp>
      <p:sp>
        <p:nvSpPr>
          <p:cNvPr id="7" name="TextBox 7"/>
          <p:cNvSpPr txBox="1"/>
          <p:nvPr/>
        </p:nvSpPr>
        <p:spPr>
          <a:xfrm>
            <a:off x="1383583" y="1645236"/>
            <a:ext cx="2426717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字体大小调整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63060" y="2141143"/>
            <a:ext cx="2267763" cy="784444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增加字体调整功能，满足不同阅读偏好。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280677" y="1645236"/>
            <a:ext cx="2426717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持续优化体验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60154" y="2141143"/>
            <a:ext cx="2267763" cy="784444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致力于提供更加个性化、放松的阅读感受。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936490" y="4686294"/>
            <a:ext cx="2426717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夜间模式切换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15967" y="5182201"/>
            <a:ext cx="2267763" cy="784444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增加黑白夜间模式，享受舒适阅读。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548781" y="4686294"/>
            <a:ext cx="2426717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用户愉悦阅读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628258" y="5182201"/>
            <a:ext cx="2267763" cy="784444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让用户在阅读中感受到愉悦与轻松。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阅读功能增强</a:t>
            </a:r>
          </a:p>
        </p:txBody>
      </p:sp>
      <p:sp>
        <p:nvSpPr>
          <p:cNvPr id="16" name="AutoShape 16"/>
          <p:cNvSpPr/>
          <p:nvPr/>
        </p:nvSpPr>
        <p:spPr>
          <a:xfrm>
            <a:off x="2064540" y="2982192"/>
            <a:ext cx="1064803" cy="907055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7" name="AutoShape 17"/>
          <p:cNvSpPr/>
          <p:nvPr/>
        </p:nvSpPr>
        <p:spPr>
          <a:xfrm>
            <a:off x="4617447" y="3668999"/>
            <a:ext cx="1064803" cy="907055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8" name="AutoShape 18"/>
          <p:cNvSpPr/>
          <p:nvPr/>
        </p:nvSpPr>
        <p:spPr>
          <a:xfrm>
            <a:off x="6961634" y="2982192"/>
            <a:ext cx="1064803" cy="907055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9" name="AutoShape 19"/>
          <p:cNvSpPr/>
          <p:nvPr/>
        </p:nvSpPr>
        <p:spPr>
          <a:xfrm>
            <a:off x="9229738" y="3668999"/>
            <a:ext cx="1064803" cy="907055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20" name="TextBox 20"/>
          <p:cNvSpPr txBox="1"/>
          <p:nvPr/>
        </p:nvSpPr>
        <p:spPr>
          <a:xfrm>
            <a:off x="2064540" y="3170924"/>
            <a:ext cx="1064803" cy="529590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625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617401" y="3889246"/>
            <a:ext cx="1064895" cy="529590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625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970466" y="3170924"/>
            <a:ext cx="1064895" cy="529590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625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229692" y="3857731"/>
            <a:ext cx="1064895" cy="529590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625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630263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chandler-ppt.oss-us-west-1.aliyuncs.com/chandler-ppt/theme%2Blayout/green_page_bg_3_bg.png"/>
          <p:cNvPicPr>
            <a:picLocks noChangeAspect="1"/>
          </p:cNvPicPr>
          <p:nvPr/>
        </p:nvPicPr>
        <p:blipFill>
          <a:blip r:embed="rId3"/>
          <a:srcRect t="21875" b="21875"/>
          <a:stretch/>
        </p:blipFill>
        <p:spPr>
          <a:xfrm>
            <a:off x="0" y="-9114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00" y="638493"/>
            <a:ext cx="10922000" cy="107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320"/>
              </a:lnSpc>
            </a:pPr>
            <a:r>
              <a:rPr lang="en-US" sz="3600" b="1" dirty="0">
                <a:solidFill>
                  <a:srgbClr val="A639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项目背景  </a:t>
            </a:r>
            <a:endParaRPr lang="en-US" sz="3600" dirty="0"/>
          </a:p>
        </p:txBody>
      </p:sp>
      <p:pic>
        <p:nvPicPr>
          <p:cNvPr id="4" name="Image 1" descr="https://chandler-ppt.oss-us-west-1.aliyuncs.com/chandler-ppt/theme%2Blayout/green_2_no_3s_1.sv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28278" y="1425129"/>
            <a:ext cx="6026317" cy="4680907"/>
          </a:xfrm>
          <a:prstGeom prst="rect">
            <a:avLst/>
          </a:prstGeom>
        </p:spPr>
      </p:pic>
      <p:pic>
        <p:nvPicPr>
          <p:cNvPr id="5" name="Image 2" descr="https://chandler-ppt.oss-us-west-1.aliyuncs.com/chandler-ppt/theme%2Blayout/green_2_no_3s_2.sv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165670" y="1425129"/>
            <a:ext cx="6026317" cy="4680907"/>
          </a:xfrm>
          <a:prstGeom prst="rect">
            <a:avLst/>
          </a:prstGeom>
        </p:spPr>
      </p:pic>
      <p:pic>
        <p:nvPicPr>
          <p:cNvPr id="6" name="Image 3" descr="https://chandler-ppt.oss-us-west-1.aliyuncs.com/chandler-ppt/theme%2Blayout/green_2_no_3i_1.sv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779399" y="1506125"/>
            <a:ext cx="558800" cy="55880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6447946" y="2324642"/>
            <a:ext cx="1881777" cy="438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40"/>
              </a:lnSpc>
            </a:pPr>
            <a:r>
              <a:rPr lang="zh-CN" altLang="en-US" sz="2200" b="1" dirty="0">
                <a:solidFill>
                  <a:srgbClr val="DF714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用户</a:t>
            </a:r>
            <a:r>
              <a:rPr lang="en-US" sz="2200" b="1" dirty="0" err="1">
                <a:solidFill>
                  <a:srgbClr val="DF714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需求分析</a:t>
            </a:r>
            <a:r>
              <a:rPr lang="en-US" sz="2200" b="1" dirty="0">
                <a:solidFill>
                  <a:srgbClr val="DF714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</a:t>
            </a:r>
            <a:endParaRPr lang="en-US" sz="2200" dirty="0"/>
          </a:p>
        </p:txBody>
      </p:sp>
      <p:sp>
        <p:nvSpPr>
          <p:cNvPr id="8" name="Text 2"/>
          <p:cNvSpPr/>
          <p:nvPr/>
        </p:nvSpPr>
        <p:spPr>
          <a:xfrm>
            <a:off x="939800" y="3793808"/>
            <a:ext cx="4851400" cy="2127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600" dirty="0">
                <a:solidFill>
                  <a:srgbClr val="53535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</a:t>
            </a:r>
            <a:endParaRPr lang="en-US" sz="1600" dirty="0"/>
          </a:p>
        </p:txBody>
      </p:sp>
      <p:pic>
        <p:nvPicPr>
          <p:cNvPr id="9" name="Image 4" descr="https://chandler-ppt.oss-us-west-1.aliyuncs.com/chandler-ppt/theme%2Blayout/green_2_no_3i_2.sv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6565473" y="1544379"/>
            <a:ext cx="558800" cy="558800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786221" y="2345504"/>
            <a:ext cx="1875827" cy="365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40"/>
              </a:lnSpc>
            </a:pPr>
            <a:r>
              <a:rPr lang="en-US" sz="2200" b="1" dirty="0">
                <a:solidFill>
                  <a:srgbClr val="DF714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用户需求调查  </a:t>
            </a:r>
            <a:endParaRPr lang="en-US" sz="2200" dirty="0"/>
          </a:p>
        </p:txBody>
      </p:sp>
      <p:sp>
        <p:nvSpPr>
          <p:cNvPr id="11" name="Text 4"/>
          <p:cNvSpPr/>
          <p:nvPr/>
        </p:nvSpPr>
        <p:spPr>
          <a:xfrm>
            <a:off x="6400800" y="3793808"/>
            <a:ext cx="4851400" cy="2127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600" dirty="0">
                <a:solidFill>
                  <a:srgbClr val="53535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</a:t>
            </a:r>
            <a:endParaRPr lang="en-US" sz="16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720594-9DD2-2949-EE3F-4DEFBE93AF3C}"/>
              </a:ext>
            </a:extLst>
          </p:cNvPr>
          <p:cNvSpPr txBox="1"/>
          <p:nvPr/>
        </p:nvSpPr>
        <p:spPr>
          <a:xfrm>
            <a:off x="645678" y="2917999"/>
            <a:ext cx="2485428" cy="1405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3" dirty="0"/>
              <a:t>移动阅读成为主流。</a:t>
            </a:r>
            <a:endParaRPr lang="en-US" altLang="zh-CN" sz="2133" dirty="0"/>
          </a:p>
          <a:p>
            <a:endParaRPr lang="en-US" altLang="zh-CN" sz="2133" dirty="0"/>
          </a:p>
          <a:p>
            <a:endParaRPr lang="en-US" altLang="zh-CN" sz="2133" dirty="0"/>
          </a:p>
          <a:p>
            <a:r>
              <a:rPr lang="zh-CN" altLang="en-US" sz="2133" dirty="0"/>
              <a:t>大多数阅读</a:t>
            </a:r>
            <a:r>
              <a:rPr lang="en-US" altLang="zh-CN" sz="2133" dirty="0"/>
              <a:t>App</a:t>
            </a:r>
            <a:r>
              <a:rPr lang="zh-CN" altLang="en-US" sz="2133" dirty="0"/>
              <a:t>：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098A609-068E-264C-6130-466F29FCEFB4}"/>
              </a:ext>
            </a:extLst>
          </p:cNvPr>
          <p:cNvSpPr txBox="1"/>
          <p:nvPr/>
        </p:nvSpPr>
        <p:spPr>
          <a:xfrm>
            <a:off x="6382290" y="2831940"/>
            <a:ext cx="3009681" cy="1405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 dirty="0"/>
              <a:t>1</a:t>
            </a:r>
            <a:r>
              <a:rPr lang="zh-CN" altLang="en-US" sz="2133" dirty="0"/>
              <a:t>：作为阅读器：</a:t>
            </a:r>
            <a:endParaRPr lang="en-US" altLang="zh-CN" sz="2133" dirty="0"/>
          </a:p>
          <a:p>
            <a:r>
              <a:rPr lang="zh-CN" altLang="en-US" sz="2133" dirty="0"/>
              <a:t>打开常见，所下载的资源格式：如</a:t>
            </a:r>
            <a:r>
              <a:rPr lang="en-US" altLang="zh-CN" sz="2133" dirty="0"/>
              <a:t>EPUB</a:t>
            </a:r>
            <a:r>
              <a:rPr lang="zh-CN" altLang="en-US" sz="2133" dirty="0"/>
              <a:t>，</a:t>
            </a:r>
            <a:r>
              <a:rPr lang="en-US" altLang="zh-CN" sz="2133" dirty="0"/>
              <a:t>PDF</a:t>
            </a:r>
            <a:r>
              <a:rPr lang="zh-CN" altLang="en-US" sz="2133" dirty="0"/>
              <a:t>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583B1F3-9F9B-AFF7-354F-1F74E98E0BC9}"/>
              </a:ext>
            </a:extLst>
          </p:cNvPr>
          <p:cNvSpPr txBox="1"/>
          <p:nvPr/>
        </p:nvSpPr>
        <p:spPr>
          <a:xfrm>
            <a:off x="6401070" y="4229568"/>
            <a:ext cx="32744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2</a:t>
            </a:r>
            <a:r>
              <a:rPr lang="zh-CN" altLang="en-US" sz="2400" dirty="0"/>
              <a:t>：希望通过网站免费获得小说资源，但受广告所扰，每次搜索网页不便，以及排版不友好。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0220F1F-3D51-8F70-0048-04B62D25050B}"/>
              </a:ext>
            </a:extLst>
          </p:cNvPr>
          <p:cNvSpPr txBox="1"/>
          <p:nvPr/>
        </p:nvSpPr>
        <p:spPr>
          <a:xfrm>
            <a:off x="2321910" y="4482589"/>
            <a:ext cx="2672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设计复杂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3604E07-BF8E-577F-F88D-74DC92644B81}"/>
              </a:ext>
            </a:extLst>
          </p:cNvPr>
          <p:cNvSpPr txBox="1"/>
          <p:nvPr/>
        </p:nvSpPr>
        <p:spPr>
          <a:xfrm>
            <a:off x="1506621" y="4448224"/>
            <a:ext cx="5744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广告杂多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3D9514C-0E54-092B-2073-792FCA3922F9}"/>
              </a:ext>
            </a:extLst>
          </p:cNvPr>
          <p:cNvSpPr txBox="1"/>
          <p:nvPr/>
        </p:nvSpPr>
        <p:spPr>
          <a:xfrm>
            <a:off x="776503" y="4452517"/>
            <a:ext cx="444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阅读付费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44" y="0"/>
            <a:ext cx="12192000" cy="6858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</a:path>
            </a:pathLst>
          </a:custGeom>
          <a:solidFill>
            <a:schemeClr val="lt1">
              <a:alpha val="90000"/>
            </a:schemeClr>
          </a:solidFill>
          <a:ln/>
        </p:spPr>
      </p:sp>
      <p:sp>
        <p:nvSpPr>
          <p:cNvPr id="4" name="AutoShape 4"/>
          <p:cNvSpPr/>
          <p:nvPr/>
        </p:nvSpPr>
        <p:spPr>
          <a:xfrm>
            <a:off x="1520223" y="1033565"/>
            <a:ext cx="1813010" cy="1813010"/>
          </a:xfrm>
          <a:prstGeom prst="ellipse">
            <a:avLst/>
          </a:prstGeom>
          <a:gradFill>
            <a:gsLst>
              <a:gs pos="0">
                <a:schemeClr val="accent2">
                  <a:alpha val="15000"/>
                </a:schemeClr>
              </a:gs>
              <a:gs pos="100000">
                <a:schemeClr val="accent2">
                  <a:alpha val="15000"/>
                  <a:lumMod val="40000"/>
                  <a:lumOff val="60000"/>
                </a:schemeClr>
              </a:gs>
            </a:gsLst>
            <a:lin ang="0"/>
          </a:gradFill>
          <a:ln/>
        </p:spPr>
      </p:sp>
      <p:sp>
        <p:nvSpPr>
          <p:cNvPr id="5" name="TextBox 5"/>
          <p:cNvSpPr txBox="1"/>
          <p:nvPr/>
        </p:nvSpPr>
        <p:spPr>
          <a:xfrm>
            <a:off x="2757596" y="2624328"/>
            <a:ext cx="8124825" cy="196215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5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总结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57596" y="1141600"/>
            <a:ext cx="8686800" cy="170497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765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06</a:t>
            </a:r>
          </a:p>
        </p:txBody>
      </p:sp>
      <p:sp>
        <p:nvSpPr>
          <p:cNvPr id="7" name="Freeform 7"/>
          <p:cNvSpPr/>
          <p:nvPr/>
        </p:nvSpPr>
        <p:spPr>
          <a:xfrm>
            <a:off x="365760" y="6033893"/>
            <a:ext cx="282396" cy="332231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762000" y="0"/>
                </a:moveTo>
                <a:lnTo>
                  <a:pt x="1905000" y="0"/>
                </a:lnTo>
                <a:lnTo>
                  <a:pt x="1143000" y="952500"/>
                </a:lnTo>
                <a:lnTo>
                  <a:pt x="1905000" y="1905000"/>
                </a:lnTo>
                <a:lnTo>
                  <a:pt x="762000" y="1905000"/>
                </a:lnTo>
                <a:lnTo>
                  <a:pt x="0" y="952500"/>
                </a:lnTo>
                <a:lnTo>
                  <a:pt x="762000" y="0"/>
                </a:lnTo>
              </a:path>
            </a:pathLst>
          </a:custGeom>
          <a:solidFill>
            <a:schemeClr val="accent2">
              <a:alpha val="100000"/>
            </a:schemeClr>
          </a:solidFill>
          <a:ln/>
        </p:spPr>
      </p:sp>
      <p:sp>
        <p:nvSpPr>
          <p:cNvPr id="8" name="Freeform 8"/>
          <p:cNvSpPr/>
          <p:nvPr/>
        </p:nvSpPr>
        <p:spPr>
          <a:xfrm>
            <a:off x="636693" y="6033893"/>
            <a:ext cx="282396" cy="332231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762000" y="0"/>
                </a:moveTo>
                <a:lnTo>
                  <a:pt x="1905000" y="0"/>
                </a:lnTo>
                <a:lnTo>
                  <a:pt x="1143000" y="952500"/>
                </a:lnTo>
                <a:lnTo>
                  <a:pt x="1905000" y="1905000"/>
                </a:lnTo>
                <a:lnTo>
                  <a:pt x="762000" y="1905000"/>
                </a:lnTo>
                <a:lnTo>
                  <a:pt x="0" y="952500"/>
                </a:lnTo>
                <a:lnTo>
                  <a:pt x="762000" y="0"/>
                </a:lnTo>
              </a:path>
            </a:pathLst>
          </a:custGeom>
          <a:solidFill>
            <a:schemeClr val="accent2">
              <a:alpha val="100000"/>
            </a:schemeClr>
          </a:solidFill>
          <a:ln/>
        </p:spPr>
      </p:sp>
      <p:sp>
        <p:nvSpPr>
          <p:cNvPr id="9" name="Freeform 9"/>
          <p:cNvSpPr/>
          <p:nvPr/>
        </p:nvSpPr>
        <p:spPr>
          <a:xfrm>
            <a:off x="919090" y="6033893"/>
            <a:ext cx="282396" cy="332231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762000" y="0"/>
                </a:moveTo>
                <a:lnTo>
                  <a:pt x="1905000" y="0"/>
                </a:lnTo>
                <a:lnTo>
                  <a:pt x="1143000" y="952500"/>
                </a:lnTo>
                <a:lnTo>
                  <a:pt x="1905000" y="1905000"/>
                </a:lnTo>
                <a:lnTo>
                  <a:pt x="762000" y="1905000"/>
                </a:lnTo>
                <a:lnTo>
                  <a:pt x="0" y="952500"/>
                </a:lnTo>
                <a:lnTo>
                  <a:pt x="762000" y="0"/>
                </a:lnTo>
              </a:path>
            </a:pathLst>
          </a:custGeom>
          <a:solidFill>
            <a:schemeClr val="accent2">
              <a:alpha val="100000"/>
            </a:schemeClr>
          </a:solidFill>
          <a:ln/>
        </p:spPr>
      </p:sp>
      <p:grpSp>
        <p:nvGrpSpPr>
          <p:cNvPr id="10" name="Group 10"/>
          <p:cNvGrpSpPr/>
          <p:nvPr/>
        </p:nvGrpSpPr>
        <p:grpSpPr>
          <a:xfrm>
            <a:off x="454963" y="331168"/>
            <a:ext cx="515576" cy="439821"/>
            <a:chOff x="454963" y="331168"/>
            <a:chExt cx="515576" cy="439821"/>
          </a:xfrm>
        </p:grpSpPr>
        <p:sp>
          <p:nvSpPr>
            <p:cNvPr id="11" name="AutoShape 11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2" name="AutoShape 12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13" name="AutoShape 13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14" name="AutoShape 14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15" name="AutoShape 15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16" name="AutoShape 16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7" name="AutoShape 17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18" name="AutoShape 18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19" name="AutoShape 19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0" name="AutoShape 20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1" name="AutoShape 21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2" name="AutoShape 22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3" name="AutoShape 23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4" name="AutoShape 24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5" name="AutoShape 25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6" name="AutoShape 26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7" name="AutoShape 27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8" name="AutoShape 28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9" name="AutoShape 29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0" name="AutoShape 30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489734" y="4197309"/>
            <a:ext cx="3273285" cy="690150"/>
          </a:xfrm>
          <a:prstGeom prst="roundRect">
            <a:avLst>
              <a:gd name="adj" fmla="val 28095"/>
            </a:avLst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3" name="AutoShape 3"/>
          <p:cNvSpPr/>
          <p:nvPr/>
        </p:nvSpPr>
        <p:spPr>
          <a:xfrm>
            <a:off x="650433" y="4197309"/>
            <a:ext cx="3273285" cy="690150"/>
          </a:xfrm>
          <a:prstGeom prst="roundRect">
            <a:avLst>
              <a:gd name="adj" fmla="val 28095"/>
            </a:avLst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4" name="AutoShape 4"/>
          <p:cNvSpPr/>
          <p:nvPr/>
        </p:nvSpPr>
        <p:spPr>
          <a:xfrm>
            <a:off x="4489734" y="1474577"/>
            <a:ext cx="3273285" cy="690150"/>
          </a:xfrm>
          <a:prstGeom prst="roundRect">
            <a:avLst>
              <a:gd name="adj" fmla="val 28095"/>
            </a:avLst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5" name="AutoShape 5"/>
          <p:cNvSpPr/>
          <p:nvPr/>
        </p:nvSpPr>
        <p:spPr>
          <a:xfrm>
            <a:off x="650433" y="1474577"/>
            <a:ext cx="3273285" cy="690150"/>
          </a:xfrm>
          <a:prstGeom prst="roundRect">
            <a:avLst>
              <a:gd name="adj" fmla="val 28095"/>
            </a:avLst>
          </a:prstGeom>
          <a:solidFill>
            <a:schemeClr val="accent1">
              <a:alpha val="100000"/>
            </a:schemeClr>
          </a:solidFill>
          <a:ln/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/>
          </a:blip>
          <a:srcRect l="20000" r="20000"/>
          <a:stretch>
            <a:fillRect/>
          </a:stretch>
        </p:blipFill>
        <p:spPr>
          <a:xfrm>
            <a:off x="8293144" y="1482730"/>
            <a:ext cx="3422379" cy="456317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70176" y="2177640"/>
            <a:ext cx="3433799" cy="1259772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结合安卓最新技术与爬虫技术，成功研发出简洁实用的阅读App，满足用户免费阅读需求。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09477" y="2177640"/>
            <a:ext cx="3433799" cy="1259772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项目设计以用户体验为核心，确保流畅运行，同时兼顾基本功能与后续扩展性。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0176" y="4915720"/>
            <a:ext cx="3433799" cy="1262987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针对用户痛点，提供创新的阅读解决方案，实现功能与需求的完美契合。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407114" y="4915720"/>
            <a:ext cx="3438525" cy="1262987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在现有基础上，为后续优化和扩展预留充分空间，展现强大的发展潜力。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总结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8067" y="1502085"/>
            <a:ext cx="2898018" cy="63513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阅读App的诞生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677367" y="1502085"/>
            <a:ext cx="2898018" cy="63513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用户体验优先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8067" y="4224817"/>
            <a:ext cx="2898018" cy="63513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创新解决方案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677367" y="4224817"/>
            <a:ext cx="2898018" cy="63513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未来发展潜力</a:t>
            </a:r>
          </a:p>
        </p:txBody>
      </p:sp>
    </p:spTree>
    <p:extLst>
      <p:ext uri="{BB962C8B-B14F-4D97-AF65-F5344CB8AC3E}">
        <p14:creationId xmlns:p14="http://schemas.microsoft.com/office/powerpoint/2010/main" val="26509422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44" y="0"/>
            <a:ext cx="12192000" cy="6858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</a:path>
            </a:pathLst>
          </a:custGeom>
          <a:solidFill>
            <a:schemeClr val="lt1">
              <a:alpha val="90000"/>
            </a:schemeClr>
          </a:solidFill>
          <a:ln/>
        </p:spPr>
      </p:sp>
      <p:sp>
        <p:nvSpPr>
          <p:cNvPr id="4" name="TextBox 4"/>
          <p:cNvSpPr txBox="1"/>
          <p:nvPr/>
        </p:nvSpPr>
        <p:spPr>
          <a:xfrm>
            <a:off x="672611" y="3429000"/>
            <a:ext cx="8029575" cy="115252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86000"/>
              </a:lnSpc>
              <a:spcBef>
                <a:spcPts val="450"/>
              </a:spcBef>
            </a:pPr>
            <a:r>
              <a:rPr lang="en-US" sz="3075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谢谢您的观看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72611" y="1363218"/>
            <a:ext cx="9069452" cy="249555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12000"/>
              </a:lnSpc>
              <a:spcBef>
                <a:spcPts val="450"/>
              </a:spcBef>
            </a:pPr>
            <a:r>
              <a:rPr lang="en-US" sz="123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THANKS</a:t>
            </a:r>
          </a:p>
        </p:txBody>
      </p:sp>
      <p:sp>
        <p:nvSpPr>
          <p:cNvPr id="6" name="AutoShape 6"/>
          <p:cNvSpPr/>
          <p:nvPr/>
        </p:nvSpPr>
        <p:spPr>
          <a:xfrm>
            <a:off x="8970648" y="-568881"/>
            <a:ext cx="4165108" cy="4165108"/>
          </a:xfrm>
          <a:prstGeom prst="ellipse">
            <a:avLst/>
          </a:prstGeom>
          <a:gradFill>
            <a:gsLst>
              <a:gs pos="0">
                <a:schemeClr val="accent2">
                  <a:alpha val="70000"/>
                </a:schemeClr>
              </a:gs>
              <a:gs pos="100000">
                <a:schemeClr val="accent2">
                  <a:alpha val="70000"/>
                  <a:lumMod val="60000"/>
                  <a:lumOff val="40000"/>
                </a:schemeClr>
              </a:gs>
            </a:gsLst>
            <a:lin ang="0"/>
          </a:gradFill>
          <a:ln/>
        </p:spPr>
      </p:sp>
      <p:sp>
        <p:nvSpPr>
          <p:cNvPr id="7" name="AutoShape 7"/>
          <p:cNvSpPr/>
          <p:nvPr/>
        </p:nvSpPr>
        <p:spPr>
          <a:xfrm>
            <a:off x="8702068" y="2610993"/>
            <a:ext cx="2326725" cy="2326725"/>
          </a:xfrm>
          <a:prstGeom prst="ellipse">
            <a:avLst/>
          </a:prstGeom>
          <a:gradFill>
            <a:gsLst>
              <a:gs pos="0">
                <a:schemeClr val="accent2">
                  <a:alpha val="30000"/>
                </a:schemeClr>
              </a:gs>
              <a:gs pos="100000">
                <a:schemeClr val="accent2">
                  <a:alpha val="30000"/>
                  <a:lumMod val="60000"/>
                  <a:lumOff val="40000"/>
                </a:schemeClr>
              </a:gs>
            </a:gsLst>
            <a:lin ang="0"/>
          </a:gradFill>
          <a:ln/>
        </p:spPr>
      </p:sp>
      <p:sp>
        <p:nvSpPr>
          <p:cNvPr id="8" name="AutoShape 8"/>
          <p:cNvSpPr/>
          <p:nvPr/>
        </p:nvSpPr>
        <p:spPr>
          <a:xfrm>
            <a:off x="-719450" y="5269121"/>
            <a:ext cx="2669268" cy="2669268"/>
          </a:xfrm>
          <a:prstGeom prst="ellipse">
            <a:avLst/>
          </a:prstGeom>
          <a:solidFill>
            <a:schemeClr val="accent2">
              <a:alpha val="13000"/>
            </a:schemeClr>
          </a:solidFill>
          <a:ln/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44" y="0"/>
            <a:ext cx="12192000" cy="6858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</a:path>
            </a:pathLst>
          </a:custGeom>
          <a:solidFill>
            <a:schemeClr val="lt1">
              <a:alpha val="90000"/>
            </a:schemeClr>
          </a:solidFill>
          <a:ln/>
        </p:spPr>
      </p:sp>
      <p:sp>
        <p:nvSpPr>
          <p:cNvPr id="4" name="AutoShape 4"/>
          <p:cNvSpPr/>
          <p:nvPr/>
        </p:nvSpPr>
        <p:spPr>
          <a:xfrm>
            <a:off x="1520223" y="1033565"/>
            <a:ext cx="1813010" cy="1813010"/>
          </a:xfrm>
          <a:prstGeom prst="ellipse">
            <a:avLst/>
          </a:prstGeom>
          <a:gradFill>
            <a:gsLst>
              <a:gs pos="0">
                <a:schemeClr val="accent2">
                  <a:alpha val="15000"/>
                </a:schemeClr>
              </a:gs>
              <a:gs pos="100000">
                <a:schemeClr val="accent2">
                  <a:alpha val="15000"/>
                  <a:lumMod val="40000"/>
                  <a:lumOff val="60000"/>
                </a:schemeClr>
              </a:gs>
            </a:gsLst>
            <a:lin ang="0"/>
          </a:gradFill>
          <a:ln/>
        </p:spPr>
      </p:sp>
      <p:sp>
        <p:nvSpPr>
          <p:cNvPr id="5" name="TextBox 5"/>
          <p:cNvSpPr txBox="1"/>
          <p:nvPr/>
        </p:nvSpPr>
        <p:spPr>
          <a:xfrm>
            <a:off x="2757596" y="2624328"/>
            <a:ext cx="8124825" cy="196215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5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技术需求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57596" y="1141600"/>
            <a:ext cx="8686800" cy="170497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765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sp>
        <p:nvSpPr>
          <p:cNvPr id="7" name="Freeform 7"/>
          <p:cNvSpPr/>
          <p:nvPr/>
        </p:nvSpPr>
        <p:spPr>
          <a:xfrm>
            <a:off x="365760" y="6033893"/>
            <a:ext cx="282396" cy="332231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762000" y="0"/>
                </a:moveTo>
                <a:lnTo>
                  <a:pt x="1905000" y="0"/>
                </a:lnTo>
                <a:lnTo>
                  <a:pt x="1143000" y="952500"/>
                </a:lnTo>
                <a:lnTo>
                  <a:pt x="1905000" y="1905000"/>
                </a:lnTo>
                <a:lnTo>
                  <a:pt x="762000" y="1905000"/>
                </a:lnTo>
                <a:lnTo>
                  <a:pt x="0" y="952500"/>
                </a:lnTo>
                <a:lnTo>
                  <a:pt x="762000" y="0"/>
                </a:lnTo>
              </a:path>
            </a:pathLst>
          </a:custGeom>
          <a:solidFill>
            <a:schemeClr val="accent2">
              <a:alpha val="100000"/>
            </a:schemeClr>
          </a:solidFill>
          <a:ln/>
        </p:spPr>
      </p:sp>
      <p:sp>
        <p:nvSpPr>
          <p:cNvPr id="8" name="Freeform 8"/>
          <p:cNvSpPr/>
          <p:nvPr/>
        </p:nvSpPr>
        <p:spPr>
          <a:xfrm>
            <a:off x="636693" y="6033893"/>
            <a:ext cx="282396" cy="332231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762000" y="0"/>
                </a:moveTo>
                <a:lnTo>
                  <a:pt x="1905000" y="0"/>
                </a:lnTo>
                <a:lnTo>
                  <a:pt x="1143000" y="952500"/>
                </a:lnTo>
                <a:lnTo>
                  <a:pt x="1905000" y="1905000"/>
                </a:lnTo>
                <a:lnTo>
                  <a:pt x="762000" y="1905000"/>
                </a:lnTo>
                <a:lnTo>
                  <a:pt x="0" y="952500"/>
                </a:lnTo>
                <a:lnTo>
                  <a:pt x="762000" y="0"/>
                </a:lnTo>
              </a:path>
            </a:pathLst>
          </a:custGeom>
          <a:solidFill>
            <a:schemeClr val="accent2">
              <a:alpha val="100000"/>
            </a:schemeClr>
          </a:solidFill>
          <a:ln/>
        </p:spPr>
      </p:sp>
      <p:sp>
        <p:nvSpPr>
          <p:cNvPr id="9" name="Freeform 9"/>
          <p:cNvSpPr/>
          <p:nvPr/>
        </p:nvSpPr>
        <p:spPr>
          <a:xfrm>
            <a:off x="919090" y="6033893"/>
            <a:ext cx="282396" cy="332231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762000" y="0"/>
                </a:moveTo>
                <a:lnTo>
                  <a:pt x="1905000" y="0"/>
                </a:lnTo>
                <a:lnTo>
                  <a:pt x="1143000" y="952500"/>
                </a:lnTo>
                <a:lnTo>
                  <a:pt x="1905000" y="1905000"/>
                </a:lnTo>
                <a:lnTo>
                  <a:pt x="762000" y="1905000"/>
                </a:lnTo>
                <a:lnTo>
                  <a:pt x="0" y="952500"/>
                </a:lnTo>
                <a:lnTo>
                  <a:pt x="762000" y="0"/>
                </a:lnTo>
              </a:path>
            </a:pathLst>
          </a:custGeom>
          <a:solidFill>
            <a:schemeClr val="accent2">
              <a:alpha val="100000"/>
            </a:schemeClr>
          </a:solidFill>
          <a:ln/>
        </p:spPr>
      </p:sp>
      <p:grpSp>
        <p:nvGrpSpPr>
          <p:cNvPr id="10" name="Group 10"/>
          <p:cNvGrpSpPr/>
          <p:nvPr/>
        </p:nvGrpSpPr>
        <p:grpSpPr>
          <a:xfrm>
            <a:off x="454963" y="331168"/>
            <a:ext cx="515576" cy="439821"/>
            <a:chOff x="454963" y="331168"/>
            <a:chExt cx="515576" cy="439821"/>
          </a:xfrm>
        </p:grpSpPr>
        <p:sp>
          <p:nvSpPr>
            <p:cNvPr id="11" name="AutoShape 11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2" name="AutoShape 12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13" name="AutoShape 13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14" name="AutoShape 14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15" name="AutoShape 15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16" name="AutoShape 16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7" name="AutoShape 17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18" name="AutoShape 18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19" name="AutoShape 19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0" name="AutoShape 20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1" name="AutoShape 21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2" name="AutoShape 22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3" name="AutoShape 23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4" name="AutoShape 24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5" name="AutoShape 25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6" name="AutoShape 26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7" name="AutoShape 27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8" name="AutoShape 28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9" name="AutoShape 29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0" name="AutoShape 30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44" y="0"/>
            <a:ext cx="12192000" cy="683895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0" y="0"/>
            <a:ext cx="12192000" cy="6838950"/>
          </a:xfrm>
          <a:custGeom>
            <a:avLst/>
            <a:gdLst/>
            <a:ahLst/>
            <a:cxnLst/>
            <a:rect l="l" t="t" r="r" b="b"/>
            <a:pathLst>
              <a:path w="12192000" h="6838950">
                <a:moveTo>
                  <a:pt x="0" y="0"/>
                </a:moveTo>
                <a:lnTo>
                  <a:pt x="12192000" y="0"/>
                </a:lnTo>
                <a:lnTo>
                  <a:pt x="12192000" y="6838950"/>
                </a:lnTo>
                <a:lnTo>
                  <a:pt x="0" y="6838950"/>
                </a:lnTo>
              </a:path>
            </a:pathLst>
          </a:custGeom>
          <a:solidFill>
            <a:schemeClr val="lt1">
              <a:alpha val="90000"/>
            </a:schemeClr>
          </a:solidFill>
          <a:ln/>
        </p:spPr>
      </p:sp>
      <p:sp>
        <p:nvSpPr>
          <p:cNvPr id="4" name="AutoShape 4"/>
          <p:cNvSpPr/>
          <p:nvPr/>
        </p:nvSpPr>
        <p:spPr>
          <a:xfrm>
            <a:off x="751642" y="4006380"/>
            <a:ext cx="6944559" cy="1737060"/>
          </a:xfrm>
          <a:prstGeom prst="roundRect">
            <a:avLst>
              <a:gd name="adj" fmla="val 16667"/>
            </a:avLst>
          </a:prstGeom>
          <a:solidFill>
            <a:schemeClr val="lt2">
              <a:alpha val="80000"/>
            </a:schemeClr>
          </a:solidFill>
          <a:ln/>
        </p:spPr>
      </p:sp>
      <p:sp>
        <p:nvSpPr>
          <p:cNvPr id="5" name="AutoShape 5"/>
          <p:cNvSpPr/>
          <p:nvPr/>
        </p:nvSpPr>
        <p:spPr>
          <a:xfrm>
            <a:off x="751643" y="1920540"/>
            <a:ext cx="6944558" cy="1737060"/>
          </a:xfrm>
          <a:prstGeom prst="roundRect">
            <a:avLst>
              <a:gd name="adj" fmla="val 16667"/>
            </a:avLst>
          </a:prstGeom>
          <a:solidFill>
            <a:schemeClr val="lt2">
              <a:alpha val="80000"/>
            </a:schemeClr>
          </a:solidFill>
          <a:ln/>
        </p:spPr>
      </p:sp>
      <p:sp>
        <p:nvSpPr>
          <p:cNvPr id="7" name="TextBox 7"/>
          <p:cNvSpPr txBox="1"/>
          <p:nvPr/>
        </p:nvSpPr>
        <p:spPr>
          <a:xfrm>
            <a:off x="1030579" y="2089154"/>
            <a:ext cx="6238875" cy="637972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开发平台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0579" y="2610429"/>
            <a:ext cx="6238875" cy="950067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Android Studio         </a:t>
            </a:r>
          </a:p>
          <a:p>
            <a:pPr>
              <a:lnSpc>
                <a:spcPct val="140000"/>
              </a:lnSpc>
            </a:pP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开发语言：Java（JDK</a:t>
            </a: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 17.0.2）与 Kotlin DSLAPI/SDK。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30579" y="4183053"/>
            <a:ext cx="6238875" cy="637972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API/SDK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0579" y="4712439"/>
            <a:ext cx="6238875" cy="936429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API 35，SDK 34，(</a:t>
            </a:r>
            <a:r>
              <a:rPr lang="zh-CN" alt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最新</a:t>
            </a: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)</a:t>
            </a:r>
            <a:r>
              <a:rPr lang="zh-CN" alt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。为</a:t>
            </a: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Android应用开发提供了稳定且高效的平台</a:t>
            </a: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。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6023" y="265328"/>
            <a:ext cx="11239500" cy="82631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 dirty="0" err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开发环境</a:t>
            </a:r>
            <a:endParaRPr lang="en-US" sz="3000" b="1" dirty="0">
              <a:solidFill>
                <a:schemeClr val="dk2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44" y="0"/>
            <a:ext cx="12192000" cy="683895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0" y="0"/>
            <a:ext cx="12192000" cy="6838950"/>
          </a:xfrm>
          <a:custGeom>
            <a:avLst/>
            <a:gdLst/>
            <a:ahLst/>
            <a:cxnLst/>
            <a:rect l="l" t="t" r="r" b="b"/>
            <a:pathLst>
              <a:path w="12192000" h="6838950">
                <a:moveTo>
                  <a:pt x="0" y="0"/>
                </a:moveTo>
                <a:lnTo>
                  <a:pt x="12192000" y="0"/>
                </a:lnTo>
                <a:lnTo>
                  <a:pt x="12192000" y="6838950"/>
                </a:lnTo>
                <a:lnTo>
                  <a:pt x="0" y="6838950"/>
                </a:lnTo>
              </a:path>
            </a:pathLst>
          </a:custGeom>
          <a:solidFill>
            <a:schemeClr val="lt1">
              <a:alpha val="90000"/>
            </a:schemeClr>
          </a:solidFill>
          <a:ln/>
        </p:spPr>
      </p:sp>
      <p:sp>
        <p:nvSpPr>
          <p:cNvPr id="5" name="TextBox 5"/>
          <p:cNvSpPr txBox="1"/>
          <p:nvPr/>
        </p:nvSpPr>
        <p:spPr>
          <a:xfrm>
            <a:off x="1482606" y="1947878"/>
            <a:ext cx="4238625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Glide用于图像加载与缓存，FolioReader助力EPUB电子书解析与阅读</a:t>
            </a: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。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82606" y="1370655"/>
            <a:ext cx="4219575" cy="738707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开源库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2606" y="3712973"/>
            <a:ext cx="4238625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Jsoup负责网页的解析与数据抓取</a:t>
            </a: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82606" y="3116450"/>
            <a:ext cx="4219575" cy="73687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爬虫实现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82606" y="5377103"/>
            <a:ext cx="4238625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SQLite管理书籍数据，SharedPreferences用于轻量级存储配置信息。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82606" y="4799881"/>
            <a:ext cx="4219575" cy="749453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数据存储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6023" y="265328"/>
            <a:ext cx="11239500" cy="82631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 dirty="0" err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技术栈</a:t>
            </a:r>
            <a:r>
              <a:rPr lang="zh-CN" altLang="en-US" sz="3000" b="1" dirty="0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与项目结构</a:t>
            </a:r>
            <a:endParaRPr lang="en-US" sz="3000" b="1" dirty="0">
              <a:solidFill>
                <a:schemeClr val="dk2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42238" y="1676264"/>
            <a:ext cx="84963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42238" y="3414840"/>
            <a:ext cx="84963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42238" y="5136121"/>
            <a:ext cx="84963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  <p:sp>
        <p:nvSpPr>
          <p:cNvPr id="15" name="AutoShape 15"/>
          <p:cNvSpPr/>
          <p:nvPr/>
        </p:nvSpPr>
        <p:spPr>
          <a:xfrm>
            <a:off x="647738" y="1597932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6" name="AutoShape 16"/>
          <p:cNvSpPr/>
          <p:nvPr/>
        </p:nvSpPr>
        <p:spPr>
          <a:xfrm>
            <a:off x="647738" y="3327861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7" name="AutoShape 17"/>
          <p:cNvSpPr/>
          <p:nvPr/>
        </p:nvSpPr>
        <p:spPr>
          <a:xfrm>
            <a:off x="647738" y="5057789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F5F1253-8C9C-73B0-BEF2-2D138FBC5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168" y="5861"/>
            <a:ext cx="3363357" cy="6846277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63AF0F0-0EE5-D99E-1F64-E1238E3A1D71}"/>
              </a:ext>
            </a:extLst>
          </p:cNvPr>
          <p:cNvSpPr txBox="1"/>
          <p:nvPr/>
        </p:nvSpPr>
        <p:spPr>
          <a:xfrm>
            <a:off x="5895904" y="458955"/>
            <a:ext cx="2813169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主要包：</a:t>
            </a:r>
            <a:endParaRPr lang="en-US" altLang="zh-CN" sz="2000" b="1" dirty="0"/>
          </a:p>
          <a:p>
            <a:r>
              <a:rPr lang="en-US" altLang="zh-CN" sz="2000" b="1" dirty="0" err="1"/>
              <a:t>BookFetcher</a:t>
            </a:r>
            <a:r>
              <a:rPr lang="zh-CN" altLang="en-US" sz="2000" b="1" dirty="0"/>
              <a:t>：获取爬取的书籍资源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en-US" altLang="zh-CN" sz="2000" b="1" dirty="0" err="1"/>
              <a:t>frameFragment</a:t>
            </a:r>
            <a:r>
              <a:rPr lang="zh-CN" altLang="en-US" sz="2000" b="1" dirty="0"/>
              <a:t>：书架，书城，会员，我的，四个基本页面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en-US" altLang="zh-CN" sz="2000" b="1" dirty="0" err="1"/>
              <a:t>nativeBook</a:t>
            </a:r>
            <a:r>
              <a:rPr lang="zh-CN" altLang="en-US" sz="2000" b="1" dirty="0"/>
              <a:t>：本地书籍导入逻辑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en-US" altLang="zh-CN" sz="2000" b="1" dirty="0" err="1"/>
              <a:t>networkBook</a:t>
            </a:r>
            <a:r>
              <a:rPr lang="zh-CN" altLang="en-US" sz="2000" b="1" dirty="0"/>
              <a:t>：网络书籍的阅读相关逻辑实现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en-US" altLang="zh-CN" sz="2000" b="1" dirty="0" err="1"/>
              <a:t>Startui</a:t>
            </a:r>
            <a:r>
              <a:rPr lang="zh-CN" altLang="en-US" sz="2000" b="1" dirty="0"/>
              <a:t>：登录注册界面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zh-CN" altLang="en-US" sz="2000" b="1" dirty="0"/>
              <a:t>其他</a:t>
            </a:r>
            <a:r>
              <a:rPr lang="en-US" altLang="zh-CN" sz="2000" b="1" dirty="0"/>
              <a:t>Activity</a:t>
            </a:r>
            <a:r>
              <a:rPr lang="zh-CN" altLang="en-US" sz="2000" b="1" dirty="0"/>
              <a:t>：主界面以及导入，搜索相关功能跳转界面</a:t>
            </a:r>
            <a:endParaRPr lang="en-US" altLang="zh-CN" sz="20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44" y="0"/>
            <a:ext cx="12192000" cy="6858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</a:path>
            </a:pathLst>
          </a:custGeom>
          <a:solidFill>
            <a:schemeClr val="lt1">
              <a:alpha val="90000"/>
            </a:schemeClr>
          </a:solidFill>
          <a:ln/>
        </p:spPr>
      </p:sp>
      <p:sp>
        <p:nvSpPr>
          <p:cNvPr id="4" name="AutoShape 4"/>
          <p:cNvSpPr/>
          <p:nvPr/>
        </p:nvSpPr>
        <p:spPr>
          <a:xfrm>
            <a:off x="1520223" y="1033565"/>
            <a:ext cx="1813010" cy="1813010"/>
          </a:xfrm>
          <a:prstGeom prst="ellipse">
            <a:avLst/>
          </a:prstGeom>
          <a:gradFill>
            <a:gsLst>
              <a:gs pos="0">
                <a:schemeClr val="accent2">
                  <a:alpha val="15000"/>
                </a:schemeClr>
              </a:gs>
              <a:gs pos="100000">
                <a:schemeClr val="accent2">
                  <a:alpha val="15000"/>
                  <a:lumMod val="40000"/>
                  <a:lumOff val="60000"/>
                </a:schemeClr>
              </a:gs>
            </a:gsLst>
            <a:lin ang="0"/>
          </a:gradFill>
          <a:ln/>
        </p:spPr>
      </p:sp>
      <p:sp>
        <p:nvSpPr>
          <p:cNvPr id="5" name="TextBox 5"/>
          <p:cNvSpPr txBox="1"/>
          <p:nvPr/>
        </p:nvSpPr>
        <p:spPr>
          <a:xfrm>
            <a:off x="2757596" y="2624328"/>
            <a:ext cx="8124825" cy="1010598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500" b="1" dirty="0" err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功能介绍</a:t>
            </a:r>
            <a:r>
              <a:rPr lang="zh-CN" altLang="en-US" sz="45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及</a:t>
            </a:r>
            <a:r>
              <a:rPr lang="en-US" altLang="zh-CN" sz="45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XML</a:t>
            </a:r>
            <a:endParaRPr lang="en-US" sz="45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757596" y="1141600"/>
            <a:ext cx="8686800" cy="170497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765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  <p:sp>
        <p:nvSpPr>
          <p:cNvPr id="7" name="Freeform 7"/>
          <p:cNvSpPr/>
          <p:nvPr/>
        </p:nvSpPr>
        <p:spPr>
          <a:xfrm>
            <a:off x="365760" y="6033893"/>
            <a:ext cx="282396" cy="332231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762000" y="0"/>
                </a:moveTo>
                <a:lnTo>
                  <a:pt x="1905000" y="0"/>
                </a:lnTo>
                <a:lnTo>
                  <a:pt x="1143000" y="952500"/>
                </a:lnTo>
                <a:lnTo>
                  <a:pt x="1905000" y="1905000"/>
                </a:lnTo>
                <a:lnTo>
                  <a:pt x="762000" y="1905000"/>
                </a:lnTo>
                <a:lnTo>
                  <a:pt x="0" y="952500"/>
                </a:lnTo>
                <a:lnTo>
                  <a:pt x="762000" y="0"/>
                </a:lnTo>
              </a:path>
            </a:pathLst>
          </a:custGeom>
          <a:solidFill>
            <a:schemeClr val="accent2">
              <a:alpha val="100000"/>
            </a:schemeClr>
          </a:solidFill>
          <a:ln/>
        </p:spPr>
      </p:sp>
      <p:sp>
        <p:nvSpPr>
          <p:cNvPr id="8" name="Freeform 8"/>
          <p:cNvSpPr/>
          <p:nvPr/>
        </p:nvSpPr>
        <p:spPr>
          <a:xfrm>
            <a:off x="636693" y="6033893"/>
            <a:ext cx="282396" cy="332231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762000" y="0"/>
                </a:moveTo>
                <a:lnTo>
                  <a:pt x="1905000" y="0"/>
                </a:lnTo>
                <a:lnTo>
                  <a:pt x="1143000" y="952500"/>
                </a:lnTo>
                <a:lnTo>
                  <a:pt x="1905000" y="1905000"/>
                </a:lnTo>
                <a:lnTo>
                  <a:pt x="762000" y="1905000"/>
                </a:lnTo>
                <a:lnTo>
                  <a:pt x="0" y="952500"/>
                </a:lnTo>
                <a:lnTo>
                  <a:pt x="762000" y="0"/>
                </a:lnTo>
              </a:path>
            </a:pathLst>
          </a:custGeom>
          <a:solidFill>
            <a:schemeClr val="accent2">
              <a:alpha val="100000"/>
            </a:schemeClr>
          </a:solidFill>
          <a:ln/>
        </p:spPr>
      </p:sp>
      <p:sp>
        <p:nvSpPr>
          <p:cNvPr id="9" name="Freeform 9"/>
          <p:cNvSpPr/>
          <p:nvPr/>
        </p:nvSpPr>
        <p:spPr>
          <a:xfrm>
            <a:off x="919090" y="6033893"/>
            <a:ext cx="282396" cy="332231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762000" y="0"/>
                </a:moveTo>
                <a:lnTo>
                  <a:pt x="1905000" y="0"/>
                </a:lnTo>
                <a:lnTo>
                  <a:pt x="1143000" y="952500"/>
                </a:lnTo>
                <a:lnTo>
                  <a:pt x="1905000" y="1905000"/>
                </a:lnTo>
                <a:lnTo>
                  <a:pt x="762000" y="1905000"/>
                </a:lnTo>
                <a:lnTo>
                  <a:pt x="0" y="952500"/>
                </a:lnTo>
                <a:lnTo>
                  <a:pt x="762000" y="0"/>
                </a:lnTo>
              </a:path>
            </a:pathLst>
          </a:custGeom>
          <a:solidFill>
            <a:schemeClr val="accent2">
              <a:alpha val="100000"/>
            </a:schemeClr>
          </a:solidFill>
          <a:ln/>
        </p:spPr>
      </p:sp>
      <p:grpSp>
        <p:nvGrpSpPr>
          <p:cNvPr id="10" name="Group 10"/>
          <p:cNvGrpSpPr/>
          <p:nvPr/>
        </p:nvGrpSpPr>
        <p:grpSpPr>
          <a:xfrm>
            <a:off x="454963" y="331168"/>
            <a:ext cx="515576" cy="439821"/>
            <a:chOff x="454963" y="331168"/>
            <a:chExt cx="515576" cy="439821"/>
          </a:xfrm>
        </p:grpSpPr>
        <p:sp>
          <p:nvSpPr>
            <p:cNvPr id="11" name="AutoShape 11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2" name="AutoShape 12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13" name="AutoShape 13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14" name="AutoShape 14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15" name="AutoShape 15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16" name="AutoShape 16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7" name="AutoShape 17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18" name="AutoShape 18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19" name="AutoShape 19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0" name="AutoShape 20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1" name="AutoShape 21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2" name="AutoShape 22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3" name="AutoShape 23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4" name="AutoShape 24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5" name="AutoShape 25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6" name="AutoShape 26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7" name="AutoShape 27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8" name="AutoShape 28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9" name="AutoShape 29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0" name="AutoShape 30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id="{CED2F32A-3AAB-2DB5-A95F-3232D861A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6399" y="1772"/>
            <a:ext cx="305485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44" y="0"/>
            <a:ext cx="12192000" cy="6858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18465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</a:path>
            </a:pathLst>
          </a:custGeom>
          <a:solidFill>
            <a:schemeClr val="lt1">
              <a:alpha val="90000"/>
            </a:schemeClr>
          </a:solidFill>
          <a:ln/>
        </p:spPr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AutoShape 7"/>
          <p:cNvSpPr/>
          <p:nvPr/>
        </p:nvSpPr>
        <p:spPr>
          <a:xfrm>
            <a:off x="4572001" y="2057400"/>
            <a:ext cx="2666999" cy="3276600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l">
              <a:lnSpc>
                <a:spcPct val="140000"/>
              </a:lnSpc>
              <a:defRPr/>
            </a:pPr>
            <a:r>
              <a:rPr lang="zh-CN" altLang="en-US" sz="20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</a:rPr>
              <a:t>左侧为</a:t>
            </a:r>
            <a:r>
              <a:rPr lang="en-US" sz="20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</a:rPr>
              <a:t>M</a:t>
            </a:r>
            <a:r>
              <a:rPr lang="en-US" altLang="zh-CN" sz="20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</a:rPr>
              <a:t>ainActivity</a:t>
            </a:r>
            <a:r>
              <a:rPr lang="zh-CN" altLang="en-US" sz="20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</a:rPr>
              <a:t>的进入页面。</a:t>
            </a:r>
            <a:endParaRPr lang="en-US" altLang="zh-CN" sz="20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</a:endParaRPr>
          </a:p>
          <a:p>
            <a:pPr algn="l">
              <a:lnSpc>
                <a:spcPct val="140000"/>
              </a:lnSpc>
              <a:defRPr/>
            </a:pPr>
            <a:endParaRPr lang="en-US" altLang="zh-CN" sz="20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</a:endParaRPr>
          </a:p>
          <a:p>
            <a:pPr algn="l">
              <a:lnSpc>
                <a:spcPct val="140000"/>
              </a:lnSpc>
              <a:defRPr/>
            </a:pPr>
            <a:r>
              <a:rPr lang="zh-CN" altLang="en-US" sz="20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</a:rPr>
              <a:t>底部为固定导航栏，指向四个</a:t>
            </a:r>
            <a:r>
              <a:rPr lang="en-US" altLang="zh-CN" sz="20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</a:rPr>
              <a:t>fragment</a:t>
            </a:r>
            <a:r>
              <a:rPr lang="zh-CN" altLang="en-US" sz="20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</a:rPr>
              <a:t>页面。</a:t>
            </a:r>
            <a:endParaRPr lang="en-US" altLang="zh-CN" sz="20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</a:endParaRPr>
          </a:p>
          <a:p>
            <a:pPr algn="l">
              <a:lnSpc>
                <a:spcPct val="140000"/>
              </a:lnSpc>
              <a:defRPr/>
            </a:pPr>
            <a:endParaRPr lang="en-US" altLang="zh-CN" sz="20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</a:endParaRPr>
          </a:p>
          <a:p>
            <a:pPr>
              <a:lnSpc>
                <a:spcPct val="140000"/>
              </a:lnSpc>
              <a:defRPr/>
            </a:pPr>
            <a:r>
              <a:rPr lang="zh-CN" altLang="en-US" sz="20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</a:rPr>
              <a:t>初始加载书架</a:t>
            </a:r>
            <a:r>
              <a:rPr lang="en-US" altLang="zh-CN" sz="20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</a:rPr>
              <a:t>fragment</a:t>
            </a:r>
            <a:r>
              <a:rPr lang="zh-CN" altLang="en-US" sz="20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</a:rPr>
              <a:t>，</a:t>
            </a:r>
            <a:endParaRPr lang="en-US" altLang="zh-CN" sz="20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</a:endParaRPr>
          </a:p>
          <a:p>
            <a:pPr>
              <a:lnSpc>
                <a:spcPct val="140000"/>
              </a:lnSpc>
              <a:defRPr/>
            </a:pPr>
            <a:endParaRPr lang="en-US" altLang="zh-CN" sz="2000" dirty="0"/>
          </a:p>
          <a:p>
            <a:pPr algn="l">
              <a:lnSpc>
                <a:spcPct val="140000"/>
              </a:lnSpc>
              <a:defRPr/>
            </a:pPr>
            <a:endParaRPr lang="en-US" altLang="zh-CN" sz="20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</a:endParaRPr>
          </a:p>
          <a:p>
            <a:pPr algn="l">
              <a:lnSpc>
                <a:spcPct val="140000"/>
              </a:lnSpc>
              <a:defRPr/>
            </a:pPr>
            <a:endParaRPr lang="en-US" altLang="zh-CN" sz="15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</a:endParaRPr>
          </a:p>
          <a:p>
            <a:pPr algn="l">
              <a:lnSpc>
                <a:spcPct val="140000"/>
              </a:lnSpc>
              <a:defRPr/>
            </a:pPr>
            <a:endParaRPr lang="en-US" altLang="zh-CN" sz="15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</a:endParaRPr>
          </a:p>
          <a:p>
            <a:pPr algn="l">
              <a:lnSpc>
                <a:spcPct val="140000"/>
              </a:lnSpc>
              <a:defRPr/>
            </a:pPr>
            <a:endParaRPr lang="en-US" altLang="zh-CN" sz="15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4572000" y="1185344"/>
            <a:ext cx="3606165" cy="575781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zh-CN" altLang="en-US" sz="24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主页面以及</a:t>
            </a:r>
            <a:r>
              <a:rPr lang="en-US" sz="2400" b="1" dirty="0" err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默认页面</a:t>
            </a:r>
            <a:endParaRPr lang="en-US" sz="1100" dirty="0"/>
          </a:p>
        </p:txBody>
      </p:sp>
      <p:sp>
        <p:nvSpPr>
          <p:cNvPr id="9" name="AutoShape 9"/>
          <p:cNvSpPr/>
          <p:nvPr/>
        </p:nvSpPr>
        <p:spPr>
          <a:xfrm>
            <a:off x="7851998" y="4826443"/>
            <a:ext cx="3834950" cy="1451935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l">
              <a:lnSpc>
                <a:spcPct val="140000"/>
              </a:lnSpc>
              <a:defRPr/>
            </a:pPr>
            <a:endParaRPr lang="en-US" sz="1100" dirty="0"/>
          </a:p>
        </p:txBody>
      </p:sp>
      <p:sp>
        <p:nvSpPr>
          <p:cNvPr id="10" name="AutoShape 10"/>
          <p:cNvSpPr/>
          <p:nvPr/>
        </p:nvSpPr>
        <p:spPr>
          <a:xfrm>
            <a:off x="7851998" y="4125420"/>
            <a:ext cx="3606329" cy="64069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>
            <a:noAutofit/>
          </a:bodyPr>
          <a:lstStyle/>
          <a:p>
            <a:pPr algn="l">
              <a:lnSpc>
                <a:spcPct val="120000"/>
              </a:lnSpc>
              <a:defRPr/>
            </a:pPr>
            <a:endParaRPr lang="en-US" sz="1100" dirty="0"/>
          </a:p>
        </p:txBody>
      </p:sp>
      <p:sp>
        <p:nvSpPr>
          <p:cNvPr id="11" name="TextBox 11"/>
          <p:cNvSpPr txBox="1"/>
          <p:nvPr/>
        </p:nvSpPr>
        <p:spPr>
          <a:xfrm>
            <a:off x="476023" y="265328"/>
            <a:ext cx="11239500" cy="82631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3000" b="1" dirty="0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项目的</a:t>
            </a:r>
            <a:r>
              <a:rPr lang="en-US" sz="3000" b="1" dirty="0" err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整体布局与导航</a:t>
            </a:r>
            <a:endParaRPr lang="en-US" sz="3000" b="1" dirty="0">
              <a:solidFill>
                <a:schemeClr val="dk2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53A8FB0-2D89-43CE-4E74-17AE22EDF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61" y="1300767"/>
            <a:ext cx="2972470" cy="52796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C40C4CB-D0E1-855A-234B-3061737E4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16" y="1306933"/>
            <a:ext cx="2979544" cy="281848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D0F6989-031E-EA05-1777-653BF9263826}"/>
              </a:ext>
            </a:extLst>
          </p:cNvPr>
          <p:cNvSpPr txBox="1"/>
          <p:nvPr/>
        </p:nvSpPr>
        <p:spPr>
          <a:xfrm>
            <a:off x="8178166" y="990600"/>
            <a:ext cx="350878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XML</a:t>
            </a:r>
            <a:r>
              <a:rPr lang="zh-CN" altLang="en-US" sz="2400" dirty="0"/>
              <a:t>设计理念：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 </a:t>
            </a:r>
            <a:r>
              <a:rPr lang="en-US" altLang="zh-CN" sz="2400" dirty="0" err="1"/>
              <a:t>ConstraintLayout</a:t>
            </a:r>
            <a:r>
              <a:rPr lang="en-US" altLang="zh-CN" sz="2400" dirty="0"/>
              <a:t> </a:t>
            </a:r>
            <a:r>
              <a:rPr lang="zh-CN" altLang="en-US" sz="2400" dirty="0"/>
              <a:t>作为根布局，分为上下两部分：</a:t>
            </a:r>
            <a:endParaRPr lang="en-US" altLang="zh-CN" sz="2400" dirty="0"/>
          </a:p>
          <a:p>
            <a:r>
              <a:rPr lang="en-US" altLang="zh-CN" sz="2400" dirty="0"/>
              <a:t>1</a:t>
            </a:r>
            <a:r>
              <a:rPr lang="zh-CN" altLang="en-US" sz="2400" dirty="0"/>
              <a:t>：顶部</a:t>
            </a:r>
            <a:r>
              <a:rPr lang="en-US" altLang="zh-CN" sz="2400" dirty="0"/>
              <a:t>Fragment</a:t>
            </a:r>
            <a:r>
              <a:rPr lang="zh-CN" altLang="en-US" sz="2400" dirty="0"/>
              <a:t>容器</a:t>
            </a:r>
            <a:endParaRPr lang="en-US" altLang="zh-CN" sz="2400" dirty="0"/>
          </a:p>
          <a:p>
            <a:r>
              <a:rPr lang="en-US" altLang="zh-CN" sz="2400" dirty="0"/>
              <a:t>2</a:t>
            </a:r>
            <a:r>
              <a:rPr lang="zh-CN" altLang="en-US" sz="2400" dirty="0"/>
              <a:t>：底部导航栏的布局结构（采用</a:t>
            </a:r>
            <a:r>
              <a:rPr lang="en-US" altLang="zh-CN" sz="2400" dirty="0" err="1"/>
              <a:t>LinearLayout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其中每个按钮又采用</a:t>
            </a:r>
            <a:r>
              <a:rPr lang="en-US" altLang="zh-CN" sz="2400" dirty="0" err="1"/>
              <a:t>LInearLayout</a:t>
            </a:r>
            <a:r>
              <a:rPr lang="zh-CN" altLang="en-US" sz="2400" dirty="0"/>
              <a:t>嵌套</a:t>
            </a:r>
            <a:r>
              <a:rPr lang="en-US" altLang="zh-CN" sz="2400" dirty="0" err="1"/>
              <a:t>ImageView</a:t>
            </a:r>
            <a:r>
              <a:rPr lang="en-US" altLang="zh-CN" sz="2400" dirty="0"/>
              <a:t> </a:t>
            </a:r>
            <a:r>
              <a:rPr lang="zh-CN" altLang="en-US" sz="2400" dirty="0"/>
              <a:t>和 </a:t>
            </a:r>
            <a:r>
              <a:rPr lang="en-US" altLang="zh-CN" sz="2400" dirty="0" err="1"/>
              <a:t>TextView</a:t>
            </a:r>
            <a:r>
              <a:rPr lang="zh-CN" altLang="en-US" sz="2400" dirty="0"/>
              <a:t>）</a:t>
            </a:r>
            <a:endParaRPr lang="en-US" altLang="zh-CN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6F0"/>
      </a:lt1>
      <a:dk2>
        <a:srgbClr val="380E00"/>
      </a:dk2>
      <a:lt2>
        <a:srgbClr val="FFFFFF"/>
      </a:lt2>
      <a:accent1>
        <a:srgbClr val="EB554D"/>
      </a:accent1>
      <a:accent2>
        <a:srgbClr val="F35735"/>
      </a:accent2>
      <a:accent3>
        <a:srgbClr val="CB3600"/>
      </a:accent3>
      <a:accent4>
        <a:srgbClr val="F25E96"/>
      </a:accent4>
      <a:accent5>
        <a:srgbClr val="FF7185"/>
      </a:accent5>
      <a:accent6>
        <a:srgbClr val="F6C462"/>
      </a:accent6>
      <a:hlink>
        <a:srgbClr val="FA521C"/>
      </a:hlink>
      <a:folHlink>
        <a:srgbClr val="FA521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</TotalTime>
  <Words>2308</Words>
  <Application>Microsoft Office PowerPoint</Application>
  <PresentationFormat>宽屏</PresentationFormat>
  <Paragraphs>400</Paragraphs>
  <Slides>42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9" baseType="lpstr">
      <vt:lpstr>Inter</vt:lpstr>
      <vt:lpstr>等线</vt:lpstr>
      <vt:lpstr>微软雅黑</vt:lpstr>
      <vt:lpstr>微软雅黑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川 惘</cp:lastModifiedBy>
  <cp:revision>21</cp:revision>
  <dcterms:created xsi:type="dcterms:W3CDTF">2006-08-16T00:00:00Z</dcterms:created>
  <dcterms:modified xsi:type="dcterms:W3CDTF">2024-12-18T09:33:25Z</dcterms:modified>
</cp:coreProperties>
</file>